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1.jpg" ContentType="image/jpg"/>
  <Override PartName="/ppt/media/image3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3" r:id="rId4"/>
    <p:sldId id="265" r:id="rId5"/>
    <p:sldId id="260" r:id="rId6"/>
    <p:sldId id="256" r:id="rId7"/>
    <p:sldId id="261" r:id="rId8"/>
    <p:sldId id="264" r:id="rId9"/>
    <p:sldId id="266" r:id="rId10"/>
    <p:sldId id="267" r:id="rId11"/>
    <p:sldId id="277" r:id="rId12"/>
    <p:sldId id="271" r:id="rId13"/>
    <p:sldId id="262" r:id="rId14"/>
    <p:sldId id="269" r:id="rId15"/>
    <p:sldId id="272" r:id="rId16"/>
    <p:sldId id="270" r:id="rId17"/>
    <p:sldId id="268" r:id="rId18"/>
    <p:sldId id="276" r:id="rId19"/>
    <p:sldId id="275" r:id="rId20"/>
    <p:sldId id="273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>
        <p:scale>
          <a:sx n="66" d="100"/>
          <a:sy n="66" d="100"/>
        </p:scale>
        <p:origin x="160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81F3-D369-5AF6-7A83-C437614CE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7E880-1151-0DB2-CD24-97AD5D0BC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5247-BE5A-3F81-3257-67AAC325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808D3-2EF9-BF95-1066-B66BD507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EB44-6956-A271-8D95-979A80E4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05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061-9D70-57FB-A85E-0BBD46CC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00B82-116A-EEF0-AE53-518865059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7AFDF-F79A-A8AA-B708-3B6E6539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B787B-0DA3-3BDF-CEAC-16E7E69F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03B2-26F0-5AE9-1A4F-18C143F6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38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FE37D-1FEA-54B4-A92A-30892A3A3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4D39E-14A2-B7DC-D281-30710F747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EE0AC-CD93-C2DB-2E8E-35F73A95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6DF9E-DD69-F11B-1334-7C8C787D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E497-76C4-CCCB-D644-BF962C2B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79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B463-8E73-0848-1A5E-1CA851B4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24AB-732A-EC61-6946-2E9443F22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B593-3189-63C4-C442-270F02C2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4EA7F-2498-0DC6-F1F0-37684DE9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8DE5-E8DE-9D59-859A-6B8B5448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08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3050-5271-F72C-E1A8-67DA20CA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B27B-5E4C-B73D-7C70-F379B8BC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2FD8A-A5BC-88B5-30BA-EB32C8DC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8B396-2993-84EC-3AD4-2614E46A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4F3B-BED5-704A-0039-02565CF3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7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D7CE-DEFB-5043-2653-88F5DA6B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5ACA6-B38E-E4C5-CD44-E9686A214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357C-E208-5DCF-8487-2C83B3836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B8A40-E912-0137-A1FE-98C0DC2A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25908-A97E-541D-4220-F812B9E2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9D2B8-8F80-4F64-08BC-9E5DAC1B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08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8C2F-0846-7E16-3E27-07D056D0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7F188-11F4-CD5B-1473-CC97272A0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58EF5-A36F-1143-A415-528DD3BA8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5C076-F68A-2BA0-D75A-E8E6CE361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B80C-7AE1-056C-37B6-A8FC50902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E9FE07-AE86-C76F-591E-FB118C7C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90823-3E1C-DB9F-BE30-C2C542CF8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8592F-CBB6-37C7-3BF2-6BAEBEEE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65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B9CE-70A5-5433-2954-F3D136AE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5914-01B0-3B14-FA75-749D4843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552EE-8A3F-4D4A-8426-C47B3833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E7C10-B01B-1DFA-F274-7666F4B1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8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D2D2A1-9166-DFA1-24F9-42BC087F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EAA57-91E5-5710-92CE-2069968F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6CAC-B87B-444B-DAB0-4DF340CE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13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5349-CE36-CB8B-28C2-8255C485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291-2A54-2015-A60F-2796443B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887B9-65C5-7405-3A8E-EA90FCB35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2B51A-CFF0-8890-E26B-445EA07A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7887D-48C4-19E2-0EAA-5B7C71EE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EDE4C-AAFA-D6D0-EB96-D480553F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35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16DE-0A96-C9C8-9BAB-544FDEB4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0B5BF-5B97-C5CC-5EE7-FCA1E2123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13EC-2D24-C613-1C25-CFE4C2511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D9F88-538B-3867-B357-2D0B55B1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B4022-1539-FBCB-46D7-699C88CB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722BD-2095-A2B8-31CC-C6F6ECCE6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2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894C4-3EB4-62A9-0C98-89694FF6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CBA56-9228-5BB3-5D45-686147702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CB1C9-DB6B-2270-50D3-E94CC111C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3FDB-849E-490C-B6D0-F80823DF008E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85269-9FFD-7A83-BAB8-C5F540875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12A9E-8380-CC40-8A41-F2EE4A75D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8AD3-9A1B-46C8-91D9-14F3E10DA8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97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assetwatch.com/blog/steel-and-metal-ai-predictive-maintenance" TargetMode="External"/><Relationship Id="rId18" Type="http://schemas.openxmlformats.org/officeDocument/2006/relationships/hyperlink" Target="https://www.data-spree.com/blog/how-to-calculate-roi-for-ai-in-production" TargetMode="External"/><Relationship Id="rId26" Type="http://schemas.openxmlformats.org/officeDocument/2006/relationships/hyperlink" Target="https://factoryeye.magicsoftware.com/metal-processing/" TargetMode="External"/><Relationship Id="rId39" Type="http://schemas.openxmlformats.org/officeDocument/2006/relationships/hyperlink" Target="https://robovision.ai/ucp-ai-vision-surface-inspection-steel" TargetMode="External"/><Relationship Id="rId21" Type="http://schemas.openxmlformats.org/officeDocument/2006/relationships/hyperlink" Target="https://www.multimodal.dev/post/how-to-calculate-ai-roi" TargetMode="External"/><Relationship Id="rId34" Type="http://schemas.openxmlformats.org/officeDocument/2006/relationships/hyperlink" Target="https://buyabeam.com/blogs/uncategorised/ai-steel/" TargetMode="External"/><Relationship Id="rId42" Type="http://schemas.openxmlformats.org/officeDocument/2006/relationships/hyperlink" Target="https://aiexpert.network/case-study-tata-steels-ai-transformation/" TargetMode="External"/><Relationship Id="rId7" Type="http://schemas.openxmlformats.org/officeDocument/2006/relationships/hyperlink" Target="https://www.steel-technology.com/articles/the-role-of-ai-in-predictive-maintenance-for-steel-plants" TargetMode="External"/><Relationship Id="rId2" Type="http://schemas.openxmlformats.org/officeDocument/2006/relationships/image" Target="../media/image6.png"/><Relationship Id="rId16" Type="http://schemas.openxmlformats.org/officeDocument/2006/relationships/hyperlink" Target="https://www.sensegrow.com/blog/customer-stories/ai-driven-cost-effective-maintenance-strategy-for-steel-industry" TargetMode="External"/><Relationship Id="rId20" Type="http://schemas.openxmlformats.org/officeDocument/2006/relationships/hyperlink" Target="https://dbmsteel.com/optimizing-energy-consumption-ai-strategies-for-sustainable-steel-production/" TargetMode="External"/><Relationship Id="rId29" Type="http://schemas.openxmlformats.org/officeDocument/2006/relationships/hyperlink" Target="https://greenovative.com/industries/steel-industries/" TargetMode="External"/><Relationship Id="rId41" Type="http://schemas.openxmlformats.org/officeDocument/2006/relationships/hyperlink" Target="https://integrio.net/blog/cloud-computing-in-manufacturing-indust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zata.com/knowledge-base/resources/how-can-steel-production-reduce-costs-by-using-ai-in-manufacturing" TargetMode="External"/><Relationship Id="rId11" Type="http://schemas.openxmlformats.org/officeDocument/2006/relationships/hyperlink" Target="https://www.ulmaforge.com/en/new/artificial-intelligence-in-steelmaking/" TargetMode="External"/><Relationship Id="rId24" Type="http://schemas.openxmlformats.org/officeDocument/2006/relationships/hyperlink" Target="https://www.infosys.com/industries/mining/documents/leveraging-digital-technologies.pdf" TargetMode="External"/><Relationship Id="rId32" Type="http://schemas.openxmlformats.org/officeDocument/2006/relationships/hyperlink" Target="https://eoxs.com/new_blog/protecting-steel-industry-assets-top-cybersecurity-practices-you-need-to-know/" TargetMode="External"/><Relationship Id="rId37" Type="http://schemas.openxmlformats.org/officeDocument/2006/relationships/hyperlink" Target="https://eoxs.com/new_blog/overcoming-challenges-in-digital-transformation-for-steel-manufacturers/" TargetMode="External"/><Relationship Id="rId40" Type="http://schemas.openxmlformats.org/officeDocument/2006/relationships/hyperlink" Target="https://tupl.com/solutions/ai-computer-vision/ai-computer-vision-quality-inspection/" TargetMode="External"/><Relationship Id="rId5" Type="http://schemas.openxmlformats.org/officeDocument/2006/relationships/hyperlink" Target="https://www.wizata.com/industries/metal-mining" TargetMode="External"/><Relationship Id="rId15" Type="http://schemas.openxmlformats.org/officeDocument/2006/relationships/hyperlink" Target="https://www.metalbook.com/blogs/can-ai-really-predict-machine-breakdowns-in-steel-plants/" TargetMode="External"/><Relationship Id="rId23" Type="http://schemas.openxmlformats.org/officeDocument/2006/relationships/hyperlink" Target="https://www.bcg.com/publications/2021/value-of-ai-in-steel-industry" TargetMode="External"/><Relationship Id="rId28" Type="http://schemas.openxmlformats.org/officeDocument/2006/relationships/hyperlink" Target="https://eoxs.com/new_blog/10-proven-cost-reduction-strategies-for-steel-manufacturing/" TargetMode="External"/><Relationship Id="rId36" Type="http://schemas.openxmlformats.org/officeDocument/2006/relationships/hyperlink" Target="https://weboccult.com/blog/how-computer-vision-ai-is-impacting-the-steel-manufacturing-industry-in-2025/" TargetMode="External"/><Relationship Id="rId10" Type="http://schemas.openxmlformats.org/officeDocument/2006/relationships/hyperlink" Target="https://www.iiot-world.com/predictive-analytics/predictive-maintenance/predictive-maintenance-hidden-roi-driver/" TargetMode="External"/><Relationship Id="rId19" Type="http://schemas.openxmlformats.org/officeDocument/2006/relationships/hyperlink" Target="https://eoxs.com/new_blog/how-to-implement-digital-transformation-in-steel-manufacturing-strategies-and-advantages/" TargetMode="External"/><Relationship Id="rId31" Type="http://schemas.openxmlformats.org/officeDocument/2006/relationships/hyperlink" Target="https://eoxs.com/new_blog/ai-in-steel-quality-control-improving-accuracy-and-efficiency/" TargetMode="External"/><Relationship Id="rId44" Type="http://schemas.openxmlformats.org/officeDocument/2006/relationships/hyperlink" Target="https://skillfloor.com/blog/the-impact-of-cloud-computing-on-data-analytics-and-big-data" TargetMode="External"/><Relationship Id="rId4" Type="http://schemas.openxmlformats.org/officeDocument/2006/relationships/hyperlink" Target="https://aimlprogramming.com/services/ai-enabled-predictive-maintenance-for-steel-plants/" TargetMode="External"/><Relationship Id="rId9" Type="http://schemas.openxmlformats.org/officeDocument/2006/relationships/hyperlink" Target="https://sugnatmt.com/how-ai-and-automation-are-transforming-the-tmt-steel-industry/" TargetMode="External"/><Relationship Id="rId14" Type="http://schemas.openxmlformats.org/officeDocument/2006/relationships/hyperlink" Target="https://gmbindustries.com/steel-mill-automation-how-ai-and-robotics-are-transforming-the-industry/" TargetMode="External"/><Relationship Id="rId22" Type="http://schemas.openxmlformats.org/officeDocument/2006/relationships/hyperlink" Target="https://www.steel-technology.com/articles/digital-transformation-in-steel-industry-leveraging-data-for-competitive-advantage" TargetMode="External"/><Relationship Id="rId27" Type="http://schemas.openxmlformats.org/officeDocument/2006/relationships/hyperlink" Target="https://www.epicflow.com/blog/how-to-calculate-roi-for-a-project/" TargetMode="External"/><Relationship Id="rId30" Type="http://schemas.openxmlformats.org/officeDocument/2006/relationships/hyperlink" Target="https://www.supplychainbrain.com/blogs/1-think-tank/post/40959-overcoming-barriers-to-ai-adoption-in-manufacturing-a-roadmap-for-transformation" TargetMode="External"/><Relationship Id="rId35" Type="http://schemas.openxmlformats.org/officeDocument/2006/relationships/hyperlink" Target="https://appinventiv.com/blog/ai-in-manufacturing/" TargetMode="External"/><Relationship Id="rId43" Type="http://schemas.openxmlformats.org/officeDocument/2006/relationships/hyperlink" Target="https://www.intuz.com/blog/iot-in-steel-manufacturing" TargetMode="External"/><Relationship Id="rId8" Type="http://schemas.openxmlformats.org/officeDocument/2006/relationships/hyperlink" Target="https://c3.ai/customers/steel-company-transforms-value-chain-with-ai/" TargetMode="External"/><Relationship Id="rId3" Type="http://schemas.openxmlformats.org/officeDocument/2006/relationships/hyperlink" Target="https://www.steel-technology.com/articles/the-role-of-artificial-intelligence-in-steel-production" TargetMode="External"/><Relationship Id="rId12" Type="http://schemas.openxmlformats.org/officeDocument/2006/relationships/hyperlink" Target="https://www.ripik.ai/ai-for-sustainable-and-greener-steel-manufacturing/" TargetMode="External"/><Relationship Id="rId17" Type="http://schemas.openxmlformats.org/officeDocument/2006/relationships/hyperlink" Target="https://nanoprecise.io/predictive-maintenance-in-steel-plant/" TargetMode="External"/><Relationship Id="rId25" Type="http://schemas.openxmlformats.org/officeDocument/2006/relationships/hyperlink" Target="https://www.pwc.com/us/en/tech-effect/ai-analytics/artificial-intelligence-roi.html" TargetMode="External"/><Relationship Id="rId33" Type="http://schemas.openxmlformats.org/officeDocument/2006/relationships/hyperlink" Target="https://www.vellum.ai/blog/how-successful-companies-implement-ai-reliably" TargetMode="External"/><Relationship Id="rId38" Type="http://schemas.openxmlformats.org/officeDocument/2006/relationships/hyperlink" Target="https://www.pwc.com/gx/en/industrial-manufacturing/pdf/intro-implementing-ai-manufacturing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ABA77-8995-21CE-2107-76ADDA2AF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3AAA0B3D-7FC2-6D08-A397-5632C132EE8A}"/>
              </a:ext>
            </a:extLst>
          </p:cNvPr>
          <p:cNvSpPr/>
          <p:nvPr/>
        </p:nvSpPr>
        <p:spPr>
          <a:xfrm>
            <a:off x="-1905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20FAB9E5-B05D-F6BD-8DE2-DCA294A83329}"/>
              </a:ext>
            </a:extLst>
          </p:cNvPr>
          <p:cNvSpPr/>
          <p:nvPr/>
        </p:nvSpPr>
        <p:spPr>
          <a:xfrm>
            <a:off x="3291840" y="1101852"/>
            <a:ext cx="5610225" cy="1504315"/>
          </a:xfrm>
          <a:custGeom>
            <a:avLst/>
            <a:gdLst/>
            <a:ahLst/>
            <a:cxnLst/>
            <a:rect l="l" t="t" r="r" b="b"/>
            <a:pathLst>
              <a:path w="561022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5359145" y="0"/>
                </a:lnTo>
                <a:lnTo>
                  <a:pt x="5404202" y="4039"/>
                </a:lnTo>
                <a:lnTo>
                  <a:pt x="5446611" y="15687"/>
                </a:lnTo>
                <a:lnTo>
                  <a:pt x="5485666" y="34233"/>
                </a:lnTo>
                <a:lnTo>
                  <a:pt x="5520656" y="58969"/>
                </a:lnTo>
                <a:lnTo>
                  <a:pt x="5550874" y="89187"/>
                </a:lnTo>
                <a:lnTo>
                  <a:pt x="5575610" y="124177"/>
                </a:lnTo>
                <a:lnTo>
                  <a:pt x="5594156" y="163232"/>
                </a:lnTo>
                <a:lnTo>
                  <a:pt x="5605804" y="205641"/>
                </a:lnTo>
                <a:lnTo>
                  <a:pt x="5609844" y="250698"/>
                </a:lnTo>
                <a:lnTo>
                  <a:pt x="5609844" y="1253489"/>
                </a:lnTo>
                <a:lnTo>
                  <a:pt x="5605804" y="1298546"/>
                </a:lnTo>
                <a:lnTo>
                  <a:pt x="5594156" y="1340955"/>
                </a:lnTo>
                <a:lnTo>
                  <a:pt x="5575610" y="1380010"/>
                </a:lnTo>
                <a:lnTo>
                  <a:pt x="5550874" y="1415000"/>
                </a:lnTo>
                <a:lnTo>
                  <a:pt x="5520656" y="1445218"/>
                </a:lnTo>
                <a:lnTo>
                  <a:pt x="5485666" y="1469954"/>
                </a:lnTo>
                <a:lnTo>
                  <a:pt x="5446611" y="1488500"/>
                </a:lnTo>
                <a:lnTo>
                  <a:pt x="5404202" y="1500148"/>
                </a:lnTo>
                <a:lnTo>
                  <a:pt x="5359145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30D4FFA-2B65-03DB-8A11-E7416C938F60}"/>
              </a:ext>
            </a:extLst>
          </p:cNvPr>
          <p:cNvSpPr txBox="1">
            <a:spLocks/>
          </p:cNvSpPr>
          <p:nvPr/>
        </p:nvSpPr>
        <p:spPr>
          <a:xfrm>
            <a:off x="4201821" y="1626996"/>
            <a:ext cx="3788358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Reaching</a:t>
            </a:r>
            <a:r>
              <a:rPr kumimoji="0" lang="en-IN" sz="28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for</a:t>
            </a:r>
            <a:r>
              <a:rPr kumimoji="0" lang="en-IN" sz="28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</a:t>
            </a:r>
            <a:r>
              <a:rPr kumimoji="0" lang="en-IN" sz="28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IN" sz="2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Steel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713E9F1E-3886-8D3E-DDC5-2677AA64953F}"/>
              </a:ext>
            </a:extLst>
          </p:cNvPr>
          <p:cNvSpPr/>
          <p:nvPr/>
        </p:nvSpPr>
        <p:spPr>
          <a:xfrm>
            <a:off x="3959352" y="3154679"/>
            <a:ext cx="4274820" cy="1641475"/>
          </a:xfrm>
          <a:custGeom>
            <a:avLst/>
            <a:gdLst/>
            <a:ahLst/>
            <a:cxnLst/>
            <a:rect l="l" t="t" r="r" b="b"/>
            <a:pathLst>
              <a:path w="4274820" h="1641475">
                <a:moveTo>
                  <a:pt x="0" y="273558"/>
                </a:moveTo>
                <a:lnTo>
                  <a:pt x="4405" y="224372"/>
                </a:lnTo>
                <a:lnTo>
                  <a:pt x="17108" y="178085"/>
                </a:lnTo>
                <a:lnTo>
                  <a:pt x="37337" y="135466"/>
                </a:lnTo>
                <a:lnTo>
                  <a:pt x="64321" y="97288"/>
                </a:lnTo>
                <a:lnTo>
                  <a:pt x="97288" y="64321"/>
                </a:lnTo>
                <a:lnTo>
                  <a:pt x="135466" y="37337"/>
                </a:lnTo>
                <a:lnTo>
                  <a:pt x="178085" y="17108"/>
                </a:lnTo>
                <a:lnTo>
                  <a:pt x="224372" y="4405"/>
                </a:lnTo>
                <a:lnTo>
                  <a:pt x="273558" y="0"/>
                </a:lnTo>
                <a:lnTo>
                  <a:pt x="4001262" y="0"/>
                </a:lnTo>
                <a:lnTo>
                  <a:pt x="4050447" y="4405"/>
                </a:lnTo>
                <a:lnTo>
                  <a:pt x="4096734" y="17108"/>
                </a:lnTo>
                <a:lnTo>
                  <a:pt x="4139353" y="37337"/>
                </a:lnTo>
                <a:lnTo>
                  <a:pt x="4177531" y="64321"/>
                </a:lnTo>
                <a:lnTo>
                  <a:pt x="4210498" y="97288"/>
                </a:lnTo>
                <a:lnTo>
                  <a:pt x="4237482" y="135466"/>
                </a:lnTo>
                <a:lnTo>
                  <a:pt x="4257711" y="178085"/>
                </a:lnTo>
                <a:lnTo>
                  <a:pt x="4270414" y="224372"/>
                </a:lnTo>
                <a:lnTo>
                  <a:pt x="4274820" y="273558"/>
                </a:lnTo>
                <a:lnTo>
                  <a:pt x="4274820" y="1367790"/>
                </a:lnTo>
                <a:lnTo>
                  <a:pt x="4270414" y="1416975"/>
                </a:lnTo>
                <a:lnTo>
                  <a:pt x="4257711" y="1463262"/>
                </a:lnTo>
                <a:lnTo>
                  <a:pt x="4237482" y="1505881"/>
                </a:lnTo>
                <a:lnTo>
                  <a:pt x="4210498" y="1544059"/>
                </a:lnTo>
                <a:lnTo>
                  <a:pt x="4177531" y="1577026"/>
                </a:lnTo>
                <a:lnTo>
                  <a:pt x="4139353" y="1604010"/>
                </a:lnTo>
                <a:lnTo>
                  <a:pt x="4096734" y="1624239"/>
                </a:lnTo>
                <a:lnTo>
                  <a:pt x="4050447" y="1636942"/>
                </a:lnTo>
                <a:lnTo>
                  <a:pt x="4001262" y="1641348"/>
                </a:lnTo>
                <a:lnTo>
                  <a:pt x="273558" y="1641348"/>
                </a:lnTo>
                <a:lnTo>
                  <a:pt x="224372" y="1636942"/>
                </a:lnTo>
                <a:lnTo>
                  <a:pt x="178085" y="1624239"/>
                </a:lnTo>
                <a:lnTo>
                  <a:pt x="135466" y="1604010"/>
                </a:lnTo>
                <a:lnTo>
                  <a:pt x="97288" y="1577026"/>
                </a:lnTo>
                <a:lnTo>
                  <a:pt x="64321" y="1544059"/>
                </a:lnTo>
                <a:lnTo>
                  <a:pt x="37337" y="1505881"/>
                </a:lnTo>
                <a:lnTo>
                  <a:pt x="17108" y="1463262"/>
                </a:lnTo>
                <a:lnTo>
                  <a:pt x="4405" y="1416975"/>
                </a:lnTo>
                <a:lnTo>
                  <a:pt x="0" y="1367790"/>
                </a:lnTo>
                <a:lnTo>
                  <a:pt x="0" y="27355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6267989-1174-4D75-0731-D1347493BA92}"/>
              </a:ext>
            </a:extLst>
          </p:cNvPr>
          <p:cNvSpPr txBox="1"/>
          <p:nvPr/>
        </p:nvSpPr>
        <p:spPr>
          <a:xfrm>
            <a:off x="4095432" y="3473780"/>
            <a:ext cx="3999229" cy="755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spcBef>
                <a:spcPts val="114"/>
              </a:spcBef>
            </a:pPr>
            <a:r>
              <a:rPr lang="en-US" sz="2000" b="1" kern="0" dirty="0">
                <a:solidFill>
                  <a:srgbClr val="FFFFFF"/>
                </a:solidFill>
                <a:latin typeface="Arial"/>
                <a:cs typeface="Arial"/>
              </a:rPr>
              <a:t>Gyanesh Samanta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8100" marR="30480" algn="ctr">
              <a:lnSpc>
                <a:spcPct val="99700"/>
              </a:lnSpc>
              <a:spcBef>
                <a:spcPts val="1700"/>
              </a:spcBef>
            </a:pPr>
            <a:r>
              <a:rPr lang="en-US" sz="1400" kern="0" dirty="0">
                <a:solidFill>
                  <a:srgbClr val="FFFFFF"/>
                </a:solidFill>
                <a:latin typeface="Arial MT"/>
                <a:cs typeface="Arial MT"/>
              </a:rPr>
              <a:t>Xavier Institute of Management, Bhubaneswar</a:t>
            </a:r>
            <a:endParaRPr sz="14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0873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56AE8A8-98AA-B4C2-5491-8F1F09E1CA9A}"/>
              </a:ext>
            </a:extLst>
          </p:cNvPr>
          <p:cNvSpPr/>
          <p:nvPr/>
        </p:nvSpPr>
        <p:spPr>
          <a:xfrm>
            <a:off x="6179369" y="4070048"/>
            <a:ext cx="5351621" cy="2453715"/>
          </a:xfrm>
          <a:prstGeom prst="round1Rect">
            <a:avLst>
              <a:gd name="adj" fmla="val 1078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FC777ADF-3C70-8423-88AC-F0D4DC319AE4}"/>
              </a:ext>
            </a:extLst>
          </p:cNvPr>
          <p:cNvSpPr/>
          <p:nvPr/>
        </p:nvSpPr>
        <p:spPr>
          <a:xfrm>
            <a:off x="591980" y="4139559"/>
            <a:ext cx="5351620" cy="2384204"/>
          </a:xfrm>
          <a:prstGeom prst="round2DiagRect">
            <a:avLst>
              <a:gd name="adj1" fmla="val 6978"/>
              <a:gd name="adj2" fmla="val 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bject 4">
            <a:extLst>
              <a:ext uri="{FF2B5EF4-FFF2-40B4-BE49-F238E27FC236}">
                <a16:creationId xmlns:a16="http://schemas.microsoft.com/office/drawing/2014/main" id="{707D74F6-A5AF-28F8-2736-E087A53A4B71}"/>
              </a:ext>
            </a:extLst>
          </p:cNvPr>
          <p:cNvSpPr/>
          <p:nvPr/>
        </p:nvSpPr>
        <p:spPr>
          <a:xfrm>
            <a:off x="635508" y="1376172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3456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3" name="object 5">
            <a:extLst>
              <a:ext uri="{FF2B5EF4-FFF2-40B4-BE49-F238E27FC236}">
                <a16:creationId xmlns:a16="http://schemas.microsoft.com/office/drawing/2014/main" id="{2C23D107-0EEE-D2B4-6FBD-A5231E46B2C3}"/>
              </a:ext>
            </a:extLst>
          </p:cNvPr>
          <p:cNvSpPr/>
          <p:nvPr/>
        </p:nvSpPr>
        <p:spPr>
          <a:xfrm>
            <a:off x="4334255" y="137617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>
                <a:moveTo>
                  <a:pt x="0" y="0"/>
                </a:moveTo>
                <a:lnTo>
                  <a:pt x="349199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4" name="object 6">
            <a:extLst>
              <a:ext uri="{FF2B5EF4-FFF2-40B4-BE49-F238E27FC236}">
                <a16:creationId xmlns:a16="http://schemas.microsoft.com/office/drawing/2014/main" id="{7320788E-3BD4-5F7D-086D-9AF50DD57F53}"/>
              </a:ext>
            </a:extLst>
          </p:cNvPr>
          <p:cNvSpPr/>
          <p:nvPr/>
        </p:nvSpPr>
        <p:spPr>
          <a:xfrm>
            <a:off x="8065007" y="137617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>
                <a:moveTo>
                  <a:pt x="0" y="0"/>
                </a:moveTo>
                <a:lnTo>
                  <a:pt x="349199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object 8">
            <a:extLst>
              <a:ext uri="{FF2B5EF4-FFF2-40B4-BE49-F238E27FC236}">
                <a16:creationId xmlns:a16="http://schemas.microsoft.com/office/drawing/2014/main" id="{03FD6A25-C889-FEF0-3840-82A0A7D4209F}"/>
              </a:ext>
            </a:extLst>
          </p:cNvPr>
          <p:cNvSpPr/>
          <p:nvPr/>
        </p:nvSpPr>
        <p:spPr>
          <a:xfrm flipV="1">
            <a:off x="621790" y="3835087"/>
            <a:ext cx="5321809" cy="110548"/>
          </a:xfrm>
          <a:custGeom>
            <a:avLst/>
            <a:gdLst/>
            <a:ahLst/>
            <a:cxnLst/>
            <a:rect l="l" t="t" r="r" b="b"/>
            <a:pathLst>
              <a:path w="2664460">
                <a:moveTo>
                  <a:pt x="0" y="0"/>
                </a:moveTo>
                <a:lnTo>
                  <a:pt x="266395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object 39">
            <a:extLst>
              <a:ext uri="{FF2B5EF4-FFF2-40B4-BE49-F238E27FC236}">
                <a16:creationId xmlns:a16="http://schemas.microsoft.com/office/drawing/2014/main" id="{CE024D86-1576-7004-0159-A65929F65CE6}"/>
              </a:ext>
            </a:extLst>
          </p:cNvPr>
          <p:cNvSpPr txBox="1">
            <a:spLocks/>
          </p:cNvSpPr>
          <p:nvPr/>
        </p:nvSpPr>
        <p:spPr>
          <a:xfrm>
            <a:off x="625776" y="236981"/>
            <a:ext cx="9849485" cy="5296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Phase Implementation Approach: Change Management Framework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Following PWC’s proven Framework: </a:t>
            </a:r>
            <a:r>
              <a:rPr kumimoji="0" lang="en-US" sz="115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Interest -&gt; Awareness -&gt; Trial -&gt; Adoption Methodology</a:t>
            </a:r>
          </a:p>
        </p:txBody>
      </p:sp>
      <p:sp>
        <p:nvSpPr>
          <p:cNvPr id="188" name="object 40">
            <a:extLst>
              <a:ext uri="{FF2B5EF4-FFF2-40B4-BE49-F238E27FC236}">
                <a16:creationId xmlns:a16="http://schemas.microsoft.com/office/drawing/2014/main" id="{4221896C-2222-274C-D22C-D53AD3DEC7FF}"/>
              </a:ext>
            </a:extLst>
          </p:cNvPr>
          <p:cNvSpPr txBox="1"/>
          <p:nvPr/>
        </p:nvSpPr>
        <p:spPr>
          <a:xfrm>
            <a:off x="622503" y="1100785"/>
            <a:ext cx="323469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Phase 1: Foundation &amp; Awareness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9" name="object 41">
            <a:extLst>
              <a:ext uri="{FF2B5EF4-FFF2-40B4-BE49-F238E27FC236}">
                <a16:creationId xmlns:a16="http://schemas.microsoft.com/office/drawing/2014/main" id="{D4AB8578-28B1-843F-F3E0-9188A370B1F6}"/>
              </a:ext>
            </a:extLst>
          </p:cNvPr>
          <p:cNvSpPr txBox="1"/>
          <p:nvPr/>
        </p:nvSpPr>
        <p:spPr>
          <a:xfrm>
            <a:off x="622502" y="1392758"/>
            <a:ext cx="3136697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Expectations</a:t>
            </a:r>
            <a:r>
              <a:rPr sz="12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for</a:t>
            </a:r>
            <a:r>
              <a:rPr sz="1200" kern="0" spc="-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emerging</a:t>
            </a:r>
            <a:r>
              <a:rPr sz="1200" kern="0" spc="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technologies</a:t>
            </a:r>
            <a:r>
              <a:rPr lang="en-US"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..</a:t>
            </a:r>
            <a:endParaRPr sz="12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0" name="object 42">
            <a:extLst>
              <a:ext uri="{FF2B5EF4-FFF2-40B4-BE49-F238E27FC236}">
                <a16:creationId xmlns:a16="http://schemas.microsoft.com/office/drawing/2014/main" id="{980E2954-EC92-4CA0-8927-7B5EF2C2C846}"/>
              </a:ext>
            </a:extLst>
          </p:cNvPr>
          <p:cNvSpPr txBox="1"/>
          <p:nvPr/>
        </p:nvSpPr>
        <p:spPr>
          <a:xfrm>
            <a:off x="4320921" y="1100785"/>
            <a:ext cx="326199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Phase 2: Trial &amp; Scale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1" name="object 43">
            <a:extLst>
              <a:ext uri="{FF2B5EF4-FFF2-40B4-BE49-F238E27FC236}">
                <a16:creationId xmlns:a16="http://schemas.microsoft.com/office/drawing/2014/main" id="{1C50619F-C5D8-2E6F-33C7-AFE79891DC4A}"/>
              </a:ext>
            </a:extLst>
          </p:cNvPr>
          <p:cNvSpPr txBox="1"/>
          <p:nvPr/>
        </p:nvSpPr>
        <p:spPr>
          <a:xfrm>
            <a:off x="4320921" y="1392758"/>
            <a:ext cx="349948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..Scaled Deployment across Production Lines..</a:t>
            </a:r>
            <a:endParaRPr sz="12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3" name="object 45">
            <a:extLst>
              <a:ext uri="{FF2B5EF4-FFF2-40B4-BE49-F238E27FC236}">
                <a16:creationId xmlns:a16="http://schemas.microsoft.com/office/drawing/2014/main" id="{A290058C-1DCE-1C2A-5D24-571AA8AE94C8}"/>
              </a:ext>
            </a:extLst>
          </p:cNvPr>
          <p:cNvSpPr txBox="1"/>
          <p:nvPr/>
        </p:nvSpPr>
        <p:spPr>
          <a:xfrm>
            <a:off x="8055609" y="1100785"/>
            <a:ext cx="309753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Phase 3: Adoption and Optimization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4" name="object 46">
            <a:extLst>
              <a:ext uri="{FF2B5EF4-FFF2-40B4-BE49-F238E27FC236}">
                <a16:creationId xmlns:a16="http://schemas.microsoft.com/office/drawing/2014/main" id="{B55222B2-5584-B827-2EE9-43F608F40541}"/>
              </a:ext>
            </a:extLst>
          </p:cNvPr>
          <p:cNvSpPr txBox="1"/>
          <p:nvPr/>
        </p:nvSpPr>
        <p:spPr>
          <a:xfrm>
            <a:off x="8055609" y="1392758"/>
            <a:ext cx="349821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..Autonomous Operations, Continuous Improvement</a:t>
            </a: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6" name="object 48">
            <a:extLst>
              <a:ext uri="{FF2B5EF4-FFF2-40B4-BE49-F238E27FC236}">
                <a16:creationId xmlns:a16="http://schemas.microsoft.com/office/drawing/2014/main" id="{63886C25-C766-1CFB-5C24-C3D74A6179CA}"/>
              </a:ext>
            </a:extLst>
          </p:cNvPr>
          <p:cNvSpPr txBox="1"/>
          <p:nvPr/>
        </p:nvSpPr>
        <p:spPr>
          <a:xfrm>
            <a:off x="611529" y="3677234"/>
            <a:ext cx="2603041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Critical Data Architecture for…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3DF5AA7F-5B69-5A50-5CD8-897226B7DBD9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2" name="object 50">
            <a:extLst>
              <a:ext uri="{FF2B5EF4-FFF2-40B4-BE49-F238E27FC236}">
                <a16:creationId xmlns:a16="http://schemas.microsoft.com/office/drawing/2014/main" id="{354F14E1-D093-FE2D-B186-244EED5D0775}"/>
              </a:ext>
            </a:extLst>
          </p:cNvPr>
          <p:cNvSpPr txBox="1"/>
          <p:nvPr/>
        </p:nvSpPr>
        <p:spPr>
          <a:xfrm>
            <a:off x="6096000" y="3677234"/>
            <a:ext cx="4048125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…Big Data Applications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03" name="object 96">
            <a:extLst>
              <a:ext uri="{FF2B5EF4-FFF2-40B4-BE49-F238E27FC236}">
                <a16:creationId xmlns:a16="http://schemas.microsoft.com/office/drawing/2014/main" id="{6B4873CD-8040-96CB-AD55-B44B15385A8B}"/>
              </a:ext>
            </a:extLst>
          </p:cNvPr>
          <p:cNvGrpSpPr/>
          <p:nvPr/>
        </p:nvGrpSpPr>
        <p:grpSpPr>
          <a:xfrm>
            <a:off x="635507" y="1689998"/>
            <a:ext cx="3456303" cy="670460"/>
            <a:chOff x="8901683" y="4064508"/>
            <a:chExt cx="2665730" cy="828040"/>
          </a:xfrm>
        </p:grpSpPr>
        <p:sp>
          <p:nvSpPr>
            <p:cNvPr id="304" name="object 97">
              <a:extLst>
                <a:ext uri="{FF2B5EF4-FFF2-40B4-BE49-F238E27FC236}">
                  <a16:creationId xmlns:a16="http://schemas.microsoft.com/office/drawing/2014/main" id="{344C62BC-7A2D-12C0-1DD7-5B951B6752D1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5" name="object 98">
              <a:extLst>
                <a:ext uri="{FF2B5EF4-FFF2-40B4-BE49-F238E27FC236}">
                  <a16:creationId xmlns:a16="http://schemas.microsoft.com/office/drawing/2014/main" id="{B5AC742D-3D6D-2DAA-695B-1C4630E76BEF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99">
              <a:extLst>
                <a:ext uri="{FF2B5EF4-FFF2-40B4-BE49-F238E27FC236}">
                  <a16:creationId xmlns:a16="http://schemas.microsoft.com/office/drawing/2014/main" id="{AAB9C01D-F202-8606-B98C-7EFC9362C5D9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7" name="object 100">
            <a:extLst>
              <a:ext uri="{FF2B5EF4-FFF2-40B4-BE49-F238E27FC236}">
                <a16:creationId xmlns:a16="http://schemas.microsoft.com/office/drawing/2014/main" id="{703DEA11-7781-4A9E-B3A3-A02E19AE6A26}"/>
              </a:ext>
            </a:extLst>
          </p:cNvPr>
          <p:cNvSpPr txBox="1"/>
          <p:nvPr/>
        </p:nvSpPr>
        <p:spPr>
          <a:xfrm>
            <a:off x="936659" y="1889190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27676CA0-6845-57BF-8255-8BD40E23C6E9}"/>
              </a:ext>
            </a:extLst>
          </p:cNvPr>
          <p:cNvSpPr txBox="1"/>
          <p:nvPr/>
        </p:nvSpPr>
        <p:spPr>
          <a:xfrm>
            <a:off x="1625798" y="1815720"/>
            <a:ext cx="2395869" cy="36420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Infrastructure Setup, Pilot, Team building with Organization wide AI literacy programs and Stakeholder engagement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27" name="object 96">
            <a:extLst>
              <a:ext uri="{FF2B5EF4-FFF2-40B4-BE49-F238E27FC236}">
                <a16:creationId xmlns:a16="http://schemas.microsoft.com/office/drawing/2014/main" id="{E83EB389-A4DB-30D6-C750-21B2CAC2C4E6}"/>
              </a:ext>
            </a:extLst>
          </p:cNvPr>
          <p:cNvGrpSpPr/>
          <p:nvPr/>
        </p:nvGrpSpPr>
        <p:grpSpPr>
          <a:xfrm>
            <a:off x="635507" y="2326223"/>
            <a:ext cx="3456303" cy="670460"/>
            <a:chOff x="8901683" y="4064508"/>
            <a:chExt cx="2665730" cy="828040"/>
          </a:xfrm>
        </p:grpSpPr>
        <p:sp>
          <p:nvSpPr>
            <p:cNvPr id="328" name="object 97">
              <a:extLst>
                <a:ext uri="{FF2B5EF4-FFF2-40B4-BE49-F238E27FC236}">
                  <a16:creationId xmlns:a16="http://schemas.microsoft.com/office/drawing/2014/main" id="{B4DB3ACF-3E32-ACF1-F935-F9B8809449BC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9" name="object 98">
              <a:extLst>
                <a:ext uri="{FF2B5EF4-FFF2-40B4-BE49-F238E27FC236}">
                  <a16:creationId xmlns:a16="http://schemas.microsoft.com/office/drawing/2014/main" id="{47F51D56-DD95-2133-F5FE-EC6EF77DE751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99">
              <a:extLst>
                <a:ext uri="{FF2B5EF4-FFF2-40B4-BE49-F238E27FC236}">
                  <a16:creationId xmlns:a16="http://schemas.microsoft.com/office/drawing/2014/main" id="{4904F946-BFF1-22DC-27B9-98C5A078284A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100">
            <a:extLst>
              <a:ext uri="{FF2B5EF4-FFF2-40B4-BE49-F238E27FC236}">
                <a16:creationId xmlns:a16="http://schemas.microsoft.com/office/drawing/2014/main" id="{0BBDFD4D-D74D-9D06-0089-4086BB90E1C5}"/>
              </a:ext>
            </a:extLst>
          </p:cNvPr>
          <p:cNvSpPr txBox="1"/>
          <p:nvPr/>
        </p:nvSpPr>
        <p:spPr>
          <a:xfrm>
            <a:off x="936659" y="2525415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32" name="object 101">
            <a:extLst>
              <a:ext uri="{FF2B5EF4-FFF2-40B4-BE49-F238E27FC236}">
                <a16:creationId xmlns:a16="http://schemas.microsoft.com/office/drawing/2014/main" id="{F706FA08-C563-44FF-7D7A-8BCC0F10F733}"/>
              </a:ext>
            </a:extLst>
          </p:cNvPr>
          <p:cNvSpPr txBox="1"/>
          <p:nvPr/>
        </p:nvSpPr>
        <p:spPr>
          <a:xfrm>
            <a:off x="1625798" y="2502199"/>
            <a:ext cx="2395869" cy="2487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IBM Watson Pilot on 2-3 Production lines, initial IoT sensor deployment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45" name="object 96">
            <a:extLst>
              <a:ext uri="{FF2B5EF4-FFF2-40B4-BE49-F238E27FC236}">
                <a16:creationId xmlns:a16="http://schemas.microsoft.com/office/drawing/2014/main" id="{774C18D2-720B-DBF6-FC28-B1BA728B8798}"/>
              </a:ext>
            </a:extLst>
          </p:cNvPr>
          <p:cNvGrpSpPr/>
          <p:nvPr/>
        </p:nvGrpSpPr>
        <p:grpSpPr>
          <a:xfrm>
            <a:off x="641645" y="2965435"/>
            <a:ext cx="3456303" cy="670460"/>
            <a:chOff x="8901683" y="4064508"/>
            <a:chExt cx="2665730" cy="828040"/>
          </a:xfrm>
        </p:grpSpPr>
        <p:sp>
          <p:nvSpPr>
            <p:cNvPr id="346" name="object 97">
              <a:extLst>
                <a:ext uri="{FF2B5EF4-FFF2-40B4-BE49-F238E27FC236}">
                  <a16:creationId xmlns:a16="http://schemas.microsoft.com/office/drawing/2014/main" id="{FD93327D-2D35-6C9A-11DF-6F0211C3B800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7" name="object 98">
              <a:extLst>
                <a:ext uri="{FF2B5EF4-FFF2-40B4-BE49-F238E27FC236}">
                  <a16:creationId xmlns:a16="http://schemas.microsoft.com/office/drawing/2014/main" id="{D8ACEC0F-F9EA-CBD5-AA68-CBB47EF0AC55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99">
              <a:extLst>
                <a:ext uri="{FF2B5EF4-FFF2-40B4-BE49-F238E27FC236}">
                  <a16:creationId xmlns:a16="http://schemas.microsoft.com/office/drawing/2014/main" id="{C13EE0A5-46B7-572E-9A84-81138F2CFB59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9" name="object 100">
            <a:extLst>
              <a:ext uri="{FF2B5EF4-FFF2-40B4-BE49-F238E27FC236}">
                <a16:creationId xmlns:a16="http://schemas.microsoft.com/office/drawing/2014/main" id="{215E09FD-6676-ED06-7A76-6B3890911628}"/>
              </a:ext>
            </a:extLst>
          </p:cNvPr>
          <p:cNvSpPr txBox="1"/>
          <p:nvPr/>
        </p:nvSpPr>
        <p:spPr>
          <a:xfrm>
            <a:off x="942797" y="3164627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50" name="object 101">
            <a:extLst>
              <a:ext uri="{FF2B5EF4-FFF2-40B4-BE49-F238E27FC236}">
                <a16:creationId xmlns:a16="http://schemas.microsoft.com/office/drawing/2014/main" id="{F39B956A-181E-E095-63FC-9286630E4BEF}"/>
              </a:ext>
            </a:extLst>
          </p:cNvPr>
          <p:cNvSpPr txBox="1"/>
          <p:nvPr/>
        </p:nvSpPr>
        <p:spPr>
          <a:xfrm>
            <a:off x="1625798" y="3144702"/>
            <a:ext cx="2395869" cy="2487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Benefits: 40% of full savings realization (INR 413 Cr)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51" name="object 96">
            <a:extLst>
              <a:ext uri="{FF2B5EF4-FFF2-40B4-BE49-F238E27FC236}">
                <a16:creationId xmlns:a16="http://schemas.microsoft.com/office/drawing/2014/main" id="{7D077D17-A4DD-FE9E-B412-F73E474CD23E}"/>
              </a:ext>
            </a:extLst>
          </p:cNvPr>
          <p:cNvGrpSpPr/>
          <p:nvPr/>
        </p:nvGrpSpPr>
        <p:grpSpPr>
          <a:xfrm>
            <a:off x="4319660" y="1680499"/>
            <a:ext cx="3456303" cy="670460"/>
            <a:chOff x="8901683" y="4064508"/>
            <a:chExt cx="2665730" cy="828040"/>
          </a:xfrm>
        </p:grpSpPr>
        <p:sp>
          <p:nvSpPr>
            <p:cNvPr id="352" name="object 97">
              <a:extLst>
                <a:ext uri="{FF2B5EF4-FFF2-40B4-BE49-F238E27FC236}">
                  <a16:creationId xmlns:a16="http://schemas.microsoft.com/office/drawing/2014/main" id="{BD068D31-D529-4108-527E-6B3E5EC4DC42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3" name="object 98">
              <a:extLst>
                <a:ext uri="{FF2B5EF4-FFF2-40B4-BE49-F238E27FC236}">
                  <a16:creationId xmlns:a16="http://schemas.microsoft.com/office/drawing/2014/main" id="{81E2A84B-3876-B66F-3EDB-4FB8E439E123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99">
              <a:extLst>
                <a:ext uri="{FF2B5EF4-FFF2-40B4-BE49-F238E27FC236}">
                  <a16:creationId xmlns:a16="http://schemas.microsoft.com/office/drawing/2014/main" id="{EB5E825A-F5D6-E9D8-D946-CA0AD7BF0AEC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5" name="object 100">
            <a:extLst>
              <a:ext uri="{FF2B5EF4-FFF2-40B4-BE49-F238E27FC236}">
                <a16:creationId xmlns:a16="http://schemas.microsoft.com/office/drawing/2014/main" id="{81B2FF25-2C89-66E7-AF28-B0AF89899DC9}"/>
              </a:ext>
            </a:extLst>
          </p:cNvPr>
          <p:cNvSpPr txBox="1"/>
          <p:nvPr/>
        </p:nvSpPr>
        <p:spPr>
          <a:xfrm>
            <a:off x="4620812" y="1879691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56" name="object 101">
            <a:extLst>
              <a:ext uri="{FF2B5EF4-FFF2-40B4-BE49-F238E27FC236}">
                <a16:creationId xmlns:a16="http://schemas.microsoft.com/office/drawing/2014/main" id="{072312EA-0831-2F23-A4A7-DE9619DD92A0}"/>
              </a:ext>
            </a:extLst>
          </p:cNvPr>
          <p:cNvSpPr txBox="1"/>
          <p:nvPr/>
        </p:nvSpPr>
        <p:spPr>
          <a:xfrm>
            <a:off x="5309951" y="1806221"/>
            <a:ext cx="2395869" cy="2616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Investment: INR 60 Cr</a:t>
            </a:r>
          </a:p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Scaled Deployment across major production Lines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57" name="object 96">
            <a:extLst>
              <a:ext uri="{FF2B5EF4-FFF2-40B4-BE49-F238E27FC236}">
                <a16:creationId xmlns:a16="http://schemas.microsoft.com/office/drawing/2014/main" id="{04C6C650-7737-EF3E-4008-EB89D5095028}"/>
              </a:ext>
            </a:extLst>
          </p:cNvPr>
          <p:cNvGrpSpPr/>
          <p:nvPr/>
        </p:nvGrpSpPr>
        <p:grpSpPr>
          <a:xfrm>
            <a:off x="4319660" y="2316724"/>
            <a:ext cx="3456303" cy="670460"/>
            <a:chOff x="8901683" y="4064508"/>
            <a:chExt cx="2665730" cy="828040"/>
          </a:xfrm>
        </p:grpSpPr>
        <p:sp>
          <p:nvSpPr>
            <p:cNvPr id="358" name="object 97">
              <a:extLst>
                <a:ext uri="{FF2B5EF4-FFF2-40B4-BE49-F238E27FC236}">
                  <a16:creationId xmlns:a16="http://schemas.microsoft.com/office/drawing/2014/main" id="{6AAB1CC8-553D-FA0C-FBDD-89C4A7859882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9" name="object 98">
              <a:extLst>
                <a:ext uri="{FF2B5EF4-FFF2-40B4-BE49-F238E27FC236}">
                  <a16:creationId xmlns:a16="http://schemas.microsoft.com/office/drawing/2014/main" id="{0D8A718F-70F7-B951-D4BE-2388FA9840FF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99">
              <a:extLst>
                <a:ext uri="{FF2B5EF4-FFF2-40B4-BE49-F238E27FC236}">
                  <a16:creationId xmlns:a16="http://schemas.microsoft.com/office/drawing/2014/main" id="{A5B03418-FED3-199B-147C-9373255C41B8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1" name="object 100">
            <a:extLst>
              <a:ext uri="{FF2B5EF4-FFF2-40B4-BE49-F238E27FC236}">
                <a16:creationId xmlns:a16="http://schemas.microsoft.com/office/drawing/2014/main" id="{6FAC2316-8700-F7DF-4CCD-3AA682474DBB}"/>
              </a:ext>
            </a:extLst>
          </p:cNvPr>
          <p:cNvSpPr txBox="1"/>
          <p:nvPr/>
        </p:nvSpPr>
        <p:spPr>
          <a:xfrm>
            <a:off x="4620812" y="2515916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62" name="object 101">
            <a:extLst>
              <a:ext uri="{FF2B5EF4-FFF2-40B4-BE49-F238E27FC236}">
                <a16:creationId xmlns:a16="http://schemas.microsoft.com/office/drawing/2014/main" id="{439AC99A-9AF4-CDAB-D125-A3C203D7DFAD}"/>
              </a:ext>
            </a:extLst>
          </p:cNvPr>
          <p:cNvSpPr txBox="1"/>
          <p:nvPr/>
        </p:nvSpPr>
        <p:spPr>
          <a:xfrm>
            <a:off x="5309951" y="2492700"/>
            <a:ext cx="2395869" cy="2487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Technology: Manhattan WMS Integration, Sterling OMS Deployment, Expanded Digital Twin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63" name="object 96">
            <a:extLst>
              <a:ext uri="{FF2B5EF4-FFF2-40B4-BE49-F238E27FC236}">
                <a16:creationId xmlns:a16="http://schemas.microsoft.com/office/drawing/2014/main" id="{BF20B107-9B96-BCDA-F093-8C0A37CDCB40}"/>
              </a:ext>
            </a:extLst>
          </p:cNvPr>
          <p:cNvGrpSpPr/>
          <p:nvPr/>
        </p:nvGrpSpPr>
        <p:grpSpPr>
          <a:xfrm>
            <a:off x="4325798" y="2955936"/>
            <a:ext cx="3456303" cy="670460"/>
            <a:chOff x="8901683" y="4064508"/>
            <a:chExt cx="2665730" cy="828040"/>
          </a:xfrm>
        </p:grpSpPr>
        <p:sp>
          <p:nvSpPr>
            <p:cNvPr id="364" name="object 97">
              <a:extLst>
                <a:ext uri="{FF2B5EF4-FFF2-40B4-BE49-F238E27FC236}">
                  <a16:creationId xmlns:a16="http://schemas.microsoft.com/office/drawing/2014/main" id="{9C0421A6-5BE1-2343-4D70-A0E7C3BBCBA0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5" name="object 98">
              <a:extLst>
                <a:ext uri="{FF2B5EF4-FFF2-40B4-BE49-F238E27FC236}">
                  <a16:creationId xmlns:a16="http://schemas.microsoft.com/office/drawing/2014/main" id="{1BAC897C-72FC-DE95-7CEC-0EE4008325FC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99">
              <a:extLst>
                <a:ext uri="{FF2B5EF4-FFF2-40B4-BE49-F238E27FC236}">
                  <a16:creationId xmlns:a16="http://schemas.microsoft.com/office/drawing/2014/main" id="{0B0094CE-EBB3-E140-A03D-85F4E677ACC0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7" name="object 100">
            <a:extLst>
              <a:ext uri="{FF2B5EF4-FFF2-40B4-BE49-F238E27FC236}">
                <a16:creationId xmlns:a16="http://schemas.microsoft.com/office/drawing/2014/main" id="{914B4503-C1CC-9C3A-B943-4945D109A34D}"/>
              </a:ext>
            </a:extLst>
          </p:cNvPr>
          <p:cNvSpPr txBox="1"/>
          <p:nvPr/>
        </p:nvSpPr>
        <p:spPr>
          <a:xfrm>
            <a:off x="4626950" y="3155128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68" name="object 101">
            <a:extLst>
              <a:ext uri="{FF2B5EF4-FFF2-40B4-BE49-F238E27FC236}">
                <a16:creationId xmlns:a16="http://schemas.microsoft.com/office/drawing/2014/main" id="{29F44456-877B-573B-7521-D789797C063D}"/>
              </a:ext>
            </a:extLst>
          </p:cNvPr>
          <p:cNvSpPr txBox="1"/>
          <p:nvPr/>
        </p:nvSpPr>
        <p:spPr>
          <a:xfrm>
            <a:off x="5309951" y="3135203"/>
            <a:ext cx="2395869" cy="2487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Benefits: 80% of full savings realization (INR 826 Cr)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69" name="object 96">
            <a:extLst>
              <a:ext uri="{FF2B5EF4-FFF2-40B4-BE49-F238E27FC236}">
                <a16:creationId xmlns:a16="http://schemas.microsoft.com/office/drawing/2014/main" id="{6E5130C3-C029-821C-9B87-4DBA0FE67059}"/>
              </a:ext>
            </a:extLst>
          </p:cNvPr>
          <p:cNvGrpSpPr/>
          <p:nvPr/>
        </p:nvGrpSpPr>
        <p:grpSpPr>
          <a:xfrm>
            <a:off x="8049471" y="1689998"/>
            <a:ext cx="3456303" cy="670460"/>
            <a:chOff x="8901683" y="4064508"/>
            <a:chExt cx="2665730" cy="828040"/>
          </a:xfrm>
        </p:grpSpPr>
        <p:sp>
          <p:nvSpPr>
            <p:cNvPr id="370" name="object 97">
              <a:extLst>
                <a:ext uri="{FF2B5EF4-FFF2-40B4-BE49-F238E27FC236}">
                  <a16:creationId xmlns:a16="http://schemas.microsoft.com/office/drawing/2014/main" id="{0331B7F4-A24F-76C2-F2C9-97822F7075CC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1" name="object 98">
              <a:extLst>
                <a:ext uri="{FF2B5EF4-FFF2-40B4-BE49-F238E27FC236}">
                  <a16:creationId xmlns:a16="http://schemas.microsoft.com/office/drawing/2014/main" id="{85F67EF9-311F-BA7D-CF66-CA8BF3A3EC6A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99">
              <a:extLst>
                <a:ext uri="{FF2B5EF4-FFF2-40B4-BE49-F238E27FC236}">
                  <a16:creationId xmlns:a16="http://schemas.microsoft.com/office/drawing/2014/main" id="{EDB0C852-D0EF-FFF2-9EF7-AFAC1DE9CC07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100">
            <a:extLst>
              <a:ext uri="{FF2B5EF4-FFF2-40B4-BE49-F238E27FC236}">
                <a16:creationId xmlns:a16="http://schemas.microsoft.com/office/drawing/2014/main" id="{5A9E80DA-C3AC-1D39-707C-C0257A809C0A}"/>
              </a:ext>
            </a:extLst>
          </p:cNvPr>
          <p:cNvSpPr txBox="1"/>
          <p:nvPr/>
        </p:nvSpPr>
        <p:spPr>
          <a:xfrm>
            <a:off x="8350623" y="1889190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74" name="object 101">
            <a:extLst>
              <a:ext uri="{FF2B5EF4-FFF2-40B4-BE49-F238E27FC236}">
                <a16:creationId xmlns:a16="http://schemas.microsoft.com/office/drawing/2014/main" id="{BC0023D3-9D39-80E0-D143-0AA6B3EF88A0}"/>
              </a:ext>
            </a:extLst>
          </p:cNvPr>
          <p:cNvSpPr txBox="1"/>
          <p:nvPr/>
        </p:nvSpPr>
        <p:spPr>
          <a:xfrm>
            <a:off x="9039762" y="1815720"/>
            <a:ext cx="2395869" cy="37702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Investment: Ongoing Operational Costs (32 Cr/Yr)</a:t>
            </a:r>
          </a:p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Full Integration, Autonomous Operations, Continuous Improvement and deployment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75" name="object 96">
            <a:extLst>
              <a:ext uri="{FF2B5EF4-FFF2-40B4-BE49-F238E27FC236}">
                <a16:creationId xmlns:a16="http://schemas.microsoft.com/office/drawing/2014/main" id="{190197A2-1921-82B8-4D97-9CA009F9C2F0}"/>
              </a:ext>
            </a:extLst>
          </p:cNvPr>
          <p:cNvGrpSpPr/>
          <p:nvPr/>
        </p:nvGrpSpPr>
        <p:grpSpPr>
          <a:xfrm>
            <a:off x="8049471" y="2326223"/>
            <a:ext cx="3456303" cy="670460"/>
            <a:chOff x="8901683" y="4064508"/>
            <a:chExt cx="2665730" cy="828040"/>
          </a:xfrm>
        </p:grpSpPr>
        <p:sp>
          <p:nvSpPr>
            <p:cNvPr id="376" name="object 97">
              <a:extLst>
                <a:ext uri="{FF2B5EF4-FFF2-40B4-BE49-F238E27FC236}">
                  <a16:creationId xmlns:a16="http://schemas.microsoft.com/office/drawing/2014/main" id="{5687A4F8-9B66-5EED-6B86-7B438AFDF87A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7" name="object 98">
              <a:extLst>
                <a:ext uri="{FF2B5EF4-FFF2-40B4-BE49-F238E27FC236}">
                  <a16:creationId xmlns:a16="http://schemas.microsoft.com/office/drawing/2014/main" id="{44412CA9-049B-97E0-60DB-BB726D4D8FE0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99">
              <a:extLst>
                <a:ext uri="{FF2B5EF4-FFF2-40B4-BE49-F238E27FC236}">
                  <a16:creationId xmlns:a16="http://schemas.microsoft.com/office/drawing/2014/main" id="{6049444B-C9A5-519F-D097-670DB3B9935A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9" name="object 100">
            <a:extLst>
              <a:ext uri="{FF2B5EF4-FFF2-40B4-BE49-F238E27FC236}">
                <a16:creationId xmlns:a16="http://schemas.microsoft.com/office/drawing/2014/main" id="{F3536813-3A7C-A191-2463-13E10C335429}"/>
              </a:ext>
            </a:extLst>
          </p:cNvPr>
          <p:cNvSpPr txBox="1"/>
          <p:nvPr/>
        </p:nvSpPr>
        <p:spPr>
          <a:xfrm>
            <a:off x="8350623" y="2525415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80" name="object 101">
            <a:extLst>
              <a:ext uri="{FF2B5EF4-FFF2-40B4-BE49-F238E27FC236}">
                <a16:creationId xmlns:a16="http://schemas.microsoft.com/office/drawing/2014/main" id="{98437C56-E8E5-D051-BC91-1F2C5CD62AC5}"/>
              </a:ext>
            </a:extLst>
          </p:cNvPr>
          <p:cNvSpPr txBox="1"/>
          <p:nvPr/>
        </p:nvSpPr>
        <p:spPr>
          <a:xfrm>
            <a:off x="9039762" y="2502199"/>
            <a:ext cx="2395869" cy="2487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Complete Ecosystem integration, Gen AI Applications exploration</a:t>
            </a:r>
            <a:endParaRPr sz="800" dirty="0">
              <a:latin typeface="Arial MT"/>
              <a:cs typeface="Arial MT"/>
            </a:endParaRPr>
          </a:p>
        </p:txBody>
      </p:sp>
      <p:grpSp>
        <p:nvGrpSpPr>
          <p:cNvPr id="381" name="object 96">
            <a:extLst>
              <a:ext uri="{FF2B5EF4-FFF2-40B4-BE49-F238E27FC236}">
                <a16:creationId xmlns:a16="http://schemas.microsoft.com/office/drawing/2014/main" id="{41078403-C264-0506-C51A-B3D7C85BCB90}"/>
              </a:ext>
            </a:extLst>
          </p:cNvPr>
          <p:cNvGrpSpPr/>
          <p:nvPr/>
        </p:nvGrpSpPr>
        <p:grpSpPr>
          <a:xfrm>
            <a:off x="8055609" y="2965435"/>
            <a:ext cx="3456303" cy="670460"/>
            <a:chOff x="8901683" y="4064508"/>
            <a:chExt cx="2665730" cy="828040"/>
          </a:xfrm>
        </p:grpSpPr>
        <p:sp>
          <p:nvSpPr>
            <p:cNvPr id="382" name="object 97">
              <a:extLst>
                <a:ext uri="{FF2B5EF4-FFF2-40B4-BE49-F238E27FC236}">
                  <a16:creationId xmlns:a16="http://schemas.microsoft.com/office/drawing/2014/main" id="{016BC84E-8FAC-9668-0139-F0722894E11C}"/>
                </a:ext>
              </a:extLst>
            </p:cNvPr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3" name="object 98">
              <a:extLst>
                <a:ext uri="{FF2B5EF4-FFF2-40B4-BE49-F238E27FC236}">
                  <a16:creationId xmlns:a16="http://schemas.microsoft.com/office/drawing/2014/main" id="{517E4C89-2646-0B9D-75E2-6C2A02766A82}"/>
                </a:ext>
              </a:extLst>
            </p:cNvPr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99">
              <a:extLst>
                <a:ext uri="{FF2B5EF4-FFF2-40B4-BE49-F238E27FC236}">
                  <a16:creationId xmlns:a16="http://schemas.microsoft.com/office/drawing/2014/main" id="{E8D0EF3B-6170-4D07-297C-AF030ED3D0AE}"/>
                </a:ext>
              </a:extLst>
            </p:cNvPr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5" name="object 100">
            <a:extLst>
              <a:ext uri="{FF2B5EF4-FFF2-40B4-BE49-F238E27FC236}">
                <a16:creationId xmlns:a16="http://schemas.microsoft.com/office/drawing/2014/main" id="{36DF688A-D436-F481-820A-12C526E37B30}"/>
              </a:ext>
            </a:extLst>
          </p:cNvPr>
          <p:cNvSpPr txBox="1"/>
          <p:nvPr/>
        </p:nvSpPr>
        <p:spPr>
          <a:xfrm>
            <a:off x="8356761" y="3164627"/>
            <a:ext cx="387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200" b="1" spc="-2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1200" dirty="0">
              <a:latin typeface="Georgia"/>
              <a:cs typeface="Georgia"/>
            </a:endParaRPr>
          </a:p>
        </p:txBody>
      </p:sp>
      <p:sp>
        <p:nvSpPr>
          <p:cNvPr id="386" name="object 101">
            <a:extLst>
              <a:ext uri="{FF2B5EF4-FFF2-40B4-BE49-F238E27FC236}">
                <a16:creationId xmlns:a16="http://schemas.microsoft.com/office/drawing/2014/main" id="{99F5BC31-E97D-DE9B-2E1F-644823078F6C}"/>
              </a:ext>
            </a:extLst>
          </p:cNvPr>
          <p:cNvSpPr txBox="1"/>
          <p:nvPr/>
        </p:nvSpPr>
        <p:spPr>
          <a:xfrm>
            <a:off x="9039762" y="3144702"/>
            <a:ext cx="2395869" cy="1333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lang="en-US" sz="800" dirty="0">
                <a:solidFill>
                  <a:srgbClr val="FFFFFF"/>
                </a:solidFill>
                <a:latin typeface="Arial MT"/>
                <a:cs typeface="Arial MT"/>
              </a:rPr>
              <a:t>Benefits: 100% savings realization (1033 Cr)</a:t>
            </a:r>
            <a:endParaRPr sz="800" dirty="0">
              <a:latin typeface="Arial MT"/>
              <a:cs typeface="Arial MT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C973489-102F-068B-A0D4-97427ABB9C1D}"/>
              </a:ext>
            </a:extLst>
          </p:cNvPr>
          <p:cNvSpPr/>
          <p:nvPr/>
        </p:nvSpPr>
        <p:spPr>
          <a:xfrm flipV="1">
            <a:off x="6096000" y="3835087"/>
            <a:ext cx="5457824" cy="110548"/>
          </a:xfrm>
          <a:custGeom>
            <a:avLst/>
            <a:gdLst/>
            <a:ahLst/>
            <a:cxnLst/>
            <a:rect l="l" t="t" r="r" b="b"/>
            <a:pathLst>
              <a:path w="2664460">
                <a:moveTo>
                  <a:pt x="0" y="0"/>
                </a:moveTo>
                <a:lnTo>
                  <a:pt x="266395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0ADF2-6AE8-DBDD-FEAE-2470C3BA50A7}"/>
              </a:ext>
            </a:extLst>
          </p:cNvPr>
          <p:cNvSpPr txBox="1"/>
          <p:nvPr/>
        </p:nvSpPr>
        <p:spPr>
          <a:xfrm>
            <a:off x="7127764" y="4106173"/>
            <a:ext cx="41287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Big Data Analytics Applications: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Pattern Recognition: </a:t>
            </a:r>
            <a:r>
              <a:rPr lang="en-US" sz="1200" dirty="0">
                <a:solidFill>
                  <a:schemeClr val="bg1"/>
                </a:solidFill>
              </a:rPr>
              <a:t>Analysis of historical data to identify optimization opportunities and predict future performance</a:t>
            </a:r>
          </a:p>
          <a:p>
            <a:endParaRPr lang="en-US" sz="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Predictive Modeling: </a:t>
            </a:r>
            <a:r>
              <a:rPr lang="en-US" sz="1200" dirty="0">
                <a:solidFill>
                  <a:schemeClr val="bg1"/>
                </a:solidFill>
              </a:rPr>
              <a:t>Complex algorithms processing multiple variables to forecast equipment failures, demand patterns, and quality issues</a:t>
            </a:r>
          </a:p>
          <a:p>
            <a:endParaRPr lang="en-US" sz="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Real-time Decision Making: </a:t>
            </a:r>
            <a:r>
              <a:rPr lang="en-US" sz="1200" dirty="0">
                <a:solidFill>
                  <a:schemeClr val="bg1"/>
                </a:solidFill>
              </a:rPr>
              <a:t>Stream processing of live data enabling autonomous adjustments to production parameters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13" name="Graphic 12" descr="Statistics with solid fill">
            <a:extLst>
              <a:ext uri="{FF2B5EF4-FFF2-40B4-BE49-F238E27FC236}">
                <a16:creationId xmlns:a16="http://schemas.microsoft.com/office/drawing/2014/main" id="{22E81A5F-9FB3-3FC3-47FE-5C6F98CE5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4235" y="4364398"/>
            <a:ext cx="670461" cy="670461"/>
          </a:xfrm>
          <a:prstGeom prst="rect">
            <a:avLst/>
          </a:prstGeom>
        </p:spPr>
      </p:pic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2658C811-EE14-0F53-505B-DDB56F183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303" y="5017609"/>
            <a:ext cx="670461" cy="670461"/>
          </a:xfrm>
          <a:prstGeom prst="rect">
            <a:avLst/>
          </a:prstGeom>
        </p:spPr>
      </p:pic>
      <p:pic>
        <p:nvPicPr>
          <p:cNvPr id="17" name="Graphic 16" descr="Presentation with pie chart with solid fill">
            <a:extLst>
              <a:ext uri="{FF2B5EF4-FFF2-40B4-BE49-F238E27FC236}">
                <a16:creationId xmlns:a16="http://schemas.microsoft.com/office/drawing/2014/main" id="{757C950C-5220-F1F7-0F89-62AE384C4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7304" y="5685050"/>
            <a:ext cx="670461" cy="6704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D62D17-91BF-571D-96C0-17F0BB6A87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533" y="4354560"/>
            <a:ext cx="5062321" cy="1985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1C1E34-48EB-44FD-CFA8-F70DEFF2F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0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A74F9-0D07-BF2F-1B04-DEC243C7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03" y="1225558"/>
            <a:ext cx="7896289" cy="4557804"/>
          </a:xfrm>
          <a:prstGeom prst="rect">
            <a:avLst/>
          </a:prstGeom>
        </p:spPr>
      </p:pic>
      <p:sp>
        <p:nvSpPr>
          <p:cNvPr id="6" name="object 39">
            <a:extLst>
              <a:ext uri="{FF2B5EF4-FFF2-40B4-BE49-F238E27FC236}">
                <a16:creationId xmlns:a16="http://schemas.microsoft.com/office/drawing/2014/main" id="{7D1D6563-C090-7041-B1F1-29059874D809}"/>
              </a:ext>
            </a:extLst>
          </p:cNvPr>
          <p:cNvSpPr txBox="1">
            <a:spLocks/>
          </p:cNvSpPr>
          <p:nvPr/>
        </p:nvSpPr>
        <p:spPr>
          <a:xfrm>
            <a:off x="622503" y="469769"/>
            <a:ext cx="9849485" cy="339837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Case Study: Siemen’s Exploration into Digital Twins</a:t>
            </a:r>
            <a:endParaRPr kumimoji="0" lang="en-US" sz="115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301B8A-A1F0-5AEE-42F6-01C56438078C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BED28B-8DC9-3207-EA82-76AFBD298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sp>
        <p:nvSpPr>
          <p:cNvPr id="9" name="object 40">
            <a:extLst>
              <a:ext uri="{FF2B5EF4-FFF2-40B4-BE49-F238E27FC236}">
                <a16:creationId xmlns:a16="http://schemas.microsoft.com/office/drawing/2014/main" id="{23D35741-0DAF-968E-A525-C3B5FCC01B70}"/>
              </a:ext>
            </a:extLst>
          </p:cNvPr>
          <p:cNvSpPr txBox="1"/>
          <p:nvPr/>
        </p:nvSpPr>
        <p:spPr>
          <a:xfrm>
            <a:off x="635508" y="974234"/>
            <a:ext cx="3234690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Siemen’s Solution</a:t>
            </a:r>
            <a:endParaRPr sz="1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882CDA47-1297-4866-2663-A9ED069FE17D}"/>
              </a:ext>
            </a:extLst>
          </p:cNvPr>
          <p:cNvSpPr/>
          <p:nvPr/>
        </p:nvSpPr>
        <p:spPr>
          <a:xfrm>
            <a:off x="4852130" y="5948999"/>
            <a:ext cx="6704615" cy="717322"/>
          </a:xfrm>
          <a:prstGeom prst="homePlat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0DD5BAF-6AF9-CCC2-FE1C-792D315CCE15}"/>
              </a:ext>
            </a:extLst>
          </p:cNvPr>
          <p:cNvSpPr/>
          <p:nvPr/>
        </p:nvSpPr>
        <p:spPr>
          <a:xfrm>
            <a:off x="4852130" y="5170064"/>
            <a:ext cx="6704615" cy="717322"/>
          </a:xfrm>
          <a:prstGeom prst="homePlat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C43B1FE5-48B8-42F4-65AA-1B35C7F390E4}"/>
              </a:ext>
            </a:extLst>
          </p:cNvPr>
          <p:cNvSpPr/>
          <p:nvPr/>
        </p:nvSpPr>
        <p:spPr>
          <a:xfrm>
            <a:off x="4852130" y="4288959"/>
            <a:ext cx="6714094" cy="842019"/>
          </a:xfrm>
          <a:prstGeom prst="homePlat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9B19F-541E-5500-DD97-890558D28448}"/>
              </a:ext>
            </a:extLst>
          </p:cNvPr>
          <p:cNvSpPr txBox="1"/>
          <p:nvPr/>
        </p:nvSpPr>
        <p:spPr>
          <a:xfrm>
            <a:off x="4852130" y="4340636"/>
            <a:ext cx="6121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Assembly Line Planning &amp; Relocation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Relocates ~4 assembly lines (60–70m) annually between factories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Earlier: multiple on-site visits required (EWA → Amberg)</a:t>
            </a:r>
          </a:p>
          <a:p>
            <a:r>
              <a:rPr lang="en-US" sz="1050" dirty="0">
                <a:solidFill>
                  <a:schemeClr val="bg1"/>
                </a:solidFill>
              </a:rPr>
              <a:t>Now: planners share digital twin links → remote teams measure &amp; plan virtually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498DA-8E18-B3F7-C973-65559B38BCEE}"/>
              </a:ext>
            </a:extLst>
          </p:cNvPr>
          <p:cNvSpPr txBox="1"/>
          <p:nvPr/>
        </p:nvSpPr>
        <p:spPr>
          <a:xfrm>
            <a:off x="4852130" y="5170064"/>
            <a:ext cx="62746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Virtual Factory Tours</a:t>
            </a:r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Siemens conducts </a:t>
            </a:r>
            <a:r>
              <a:rPr lang="en-US" sz="1050" b="1" dirty="0">
                <a:solidFill>
                  <a:schemeClr val="bg1"/>
                </a:solidFill>
              </a:rPr>
              <a:t>400+ tours annually</a:t>
            </a:r>
            <a:r>
              <a:rPr lang="en-US" sz="1050" dirty="0">
                <a:solidFill>
                  <a:schemeClr val="bg1"/>
                </a:solidFill>
              </a:rPr>
              <a:t> at EWA</a:t>
            </a:r>
          </a:p>
          <a:p>
            <a:r>
              <a:rPr lang="en-US" sz="1050" dirty="0">
                <a:solidFill>
                  <a:schemeClr val="bg1"/>
                </a:solidFill>
              </a:rPr>
              <a:t>Digital twin enhances balcony view with zoom-in on machines/lines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Presented via </a:t>
            </a:r>
            <a:r>
              <a:rPr lang="en-US" sz="1050" b="1" dirty="0">
                <a:solidFill>
                  <a:schemeClr val="bg1"/>
                </a:solidFill>
              </a:rPr>
              <a:t>touch-enabled terminals</a:t>
            </a:r>
            <a:r>
              <a:rPr lang="en-US" sz="1050" dirty="0">
                <a:solidFill>
                  <a:schemeClr val="bg1"/>
                </a:solidFill>
              </a:rPr>
              <a:t> for interactive </a:t>
            </a:r>
            <a:r>
              <a:rPr lang="en-US" sz="1050" dirty="0" err="1">
                <a:solidFill>
                  <a:schemeClr val="bg1"/>
                </a:solidFill>
              </a:rPr>
              <a:t>experienc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D5958-3E22-007D-8BAC-8C961905271E}"/>
              </a:ext>
            </a:extLst>
          </p:cNvPr>
          <p:cNvSpPr txBox="1"/>
          <p:nvPr/>
        </p:nvSpPr>
        <p:spPr>
          <a:xfrm>
            <a:off x="4852130" y="5948999"/>
            <a:ext cx="62746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>
                <a:solidFill>
                  <a:schemeClr val="bg1"/>
                </a:solidFill>
              </a:rPr>
              <a:t>IoT Integration</a:t>
            </a:r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>
                <a:solidFill>
                  <a:schemeClr val="bg1"/>
                </a:solidFill>
              </a:rPr>
              <a:t>Connected live production performance &amp; quality data with </a:t>
            </a:r>
            <a:r>
              <a:rPr lang="en-IN" sz="1050" b="1" dirty="0">
                <a:solidFill>
                  <a:schemeClr val="bg1"/>
                </a:solidFill>
              </a:rPr>
              <a:t>POIs</a:t>
            </a:r>
            <a:r>
              <a:rPr lang="en-IN" sz="1050" dirty="0">
                <a:solidFill>
                  <a:schemeClr val="bg1"/>
                </a:solidFill>
              </a:rPr>
              <a:t> in digital twin</a:t>
            </a:r>
          </a:p>
          <a:p>
            <a:r>
              <a:rPr lang="en-IN" sz="1050" dirty="0">
                <a:solidFill>
                  <a:schemeClr val="bg1"/>
                </a:solidFill>
              </a:rPr>
              <a:t>POIs highlight machines/lines &amp; collate contextual data</a:t>
            </a:r>
          </a:p>
          <a:p>
            <a:r>
              <a:rPr lang="en-IN" sz="1050" dirty="0">
                <a:solidFill>
                  <a:schemeClr val="bg1"/>
                </a:solidFill>
              </a:rPr>
              <a:t>Digital twin serves as a </a:t>
            </a:r>
            <a:r>
              <a:rPr lang="en-IN" sz="1050" b="1" dirty="0">
                <a:solidFill>
                  <a:schemeClr val="bg1"/>
                </a:solidFill>
              </a:rPr>
              <a:t>visual interface for IoT data streams</a:t>
            </a:r>
            <a:endParaRPr lang="en-IN" sz="1050" dirty="0">
              <a:solidFill>
                <a:schemeClr val="bg1"/>
              </a:solidFill>
            </a:endParaRPr>
          </a:p>
          <a:p>
            <a:endParaRPr lang="en-IN" sz="105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BB7B14-9B0A-339C-0F97-A394A287F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92" y="3429000"/>
            <a:ext cx="2758743" cy="91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AEB-3E3C-BE51-D5E0-C8BEB87C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AF87DE4E-C8D0-D682-C428-F28C0AFE2E85}"/>
              </a:ext>
            </a:extLst>
          </p:cNvPr>
          <p:cNvGrpSpPr/>
          <p:nvPr/>
        </p:nvGrpSpPr>
        <p:grpSpPr>
          <a:xfrm>
            <a:off x="304418" y="0"/>
            <a:ext cx="12193905" cy="6959599"/>
            <a:chOff x="0" y="-1"/>
            <a:chExt cx="12193523" cy="6858000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01707869-3FF9-AB28-D094-F3E3F1A721F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EB46DF8F-F0FE-E612-B022-AA6B7E1828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6A513E-94A6-0156-4D9E-0E5884E74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"/>
            <a:ext cx="4362069" cy="6959599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7273CA23-590C-44CF-717D-BF02E0AACBA5}"/>
              </a:ext>
            </a:extLst>
          </p:cNvPr>
          <p:cNvSpPr/>
          <p:nvPr/>
        </p:nvSpPr>
        <p:spPr>
          <a:xfrm>
            <a:off x="0" y="-6"/>
            <a:ext cx="12498324" cy="6959598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6D557D98-8AB5-164D-019C-11D9A3B2562F}"/>
              </a:ext>
            </a:extLst>
          </p:cNvPr>
          <p:cNvSpPr txBox="1">
            <a:spLocks/>
          </p:cNvSpPr>
          <p:nvPr/>
        </p:nvSpPr>
        <p:spPr>
          <a:xfrm>
            <a:off x="3360419" y="780745"/>
            <a:ext cx="54724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Risks and Challenges</a:t>
            </a: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75072AF8-C3A8-C4A8-1C2E-DE54CC83C132}"/>
              </a:ext>
            </a:extLst>
          </p:cNvPr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81FCD2FF-9D62-6364-6341-E295F6F65C36}"/>
              </a:ext>
            </a:extLst>
          </p:cNvPr>
          <p:cNvSpPr txBox="1"/>
          <p:nvPr/>
        </p:nvSpPr>
        <p:spPr>
          <a:xfrm>
            <a:off x="5668771" y="3481781"/>
            <a:ext cx="10111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b="1" kern="0" spc="-10" dirty="0">
                <a:solidFill>
                  <a:srgbClr val="FFFFFF"/>
                </a:solidFill>
                <a:latin typeface="Arial"/>
                <a:cs typeface="Arial"/>
              </a:rPr>
              <a:t>Upfront!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78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F9EF479-79D7-4099-6467-5CA60B10C4ED}"/>
              </a:ext>
            </a:extLst>
          </p:cNvPr>
          <p:cNvSpPr txBox="1"/>
          <p:nvPr/>
        </p:nvSpPr>
        <p:spPr>
          <a:xfrm>
            <a:off x="607250" y="6267134"/>
            <a:ext cx="262318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Source:</a:t>
            </a:r>
            <a:r>
              <a:rPr sz="800" i="1" kern="0" spc="4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(Gartner,</a:t>
            </a:r>
            <a:r>
              <a:rPr sz="800" kern="0" spc="1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2023),</a:t>
            </a:r>
            <a:r>
              <a:rPr sz="800" kern="0" spc="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(Statista,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n.d.a)</a:t>
            </a:r>
            <a:r>
              <a:rPr sz="800" kern="0" spc="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(Statista,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n.d.b)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598EAE3-BD94-BBA0-A7CB-6CF9F4E2AFDD}"/>
              </a:ext>
            </a:extLst>
          </p:cNvPr>
          <p:cNvSpPr txBox="1">
            <a:spLocks/>
          </p:cNvSpPr>
          <p:nvPr/>
        </p:nvSpPr>
        <p:spPr>
          <a:xfrm>
            <a:off x="611530" y="113663"/>
            <a:ext cx="9849485" cy="502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</a:t>
            </a:r>
            <a:r>
              <a:rPr kumimoji="0" lang="en-US" sz="20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Future</a:t>
            </a:r>
            <a:r>
              <a:rPr kumimoji="0" lang="en-US" sz="20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Economy</a:t>
            </a:r>
            <a:r>
              <a:rPr kumimoji="0" lang="en-US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is</a:t>
            </a:r>
            <a:r>
              <a:rPr kumimoji="0" lang="en-US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Digital</a:t>
            </a:r>
            <a:r>
              <a:rPr kumimoji="0" lang="en-US" sz="20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-</a:t>
            </a:r>
            <a:r>
              <a:rPr kumimoji="0" lang="en-US" sz="2000" b="1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and</a:t>
            </a:r>
            <a:r>
              <a:rPr kumimoji="0" lang="en-US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so</a:t>
            </a:r>
            <a:r>
              <a:rPr kumimoji="0" lang="en-US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are</a:t>
            </a:r>
            <a:r>
              <a:rPr kumimoji="0" lang="en-US" sz="20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its</a:t>
            </a:r>
            <a:r>
              <a:rPr kumimoji="0" lang="en-US" sz="2000" b="1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Vulnerabilities</a:t>
            </a:r>
          </a:p>
          <a:p>
            <a:pPr marL="12700" marR="0" lvl="0" indent="0" defTabSz="91440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Risks and mitigation of a Digital Implementation of IoT and AI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D175C17-DF02-3440-CCD0-0DB511F83BA9}"/>
              </a:ext>
            </a:extLst>
          </p:cNvPr>
          <p:cNvSpPr txBox="1"/>
          <p:nvPr/>
        </p:nvSpPr>
        <p:spPr>
          <a:xfrm>
            <a:off x="600252" y="796544"/>
            <a:ext cx="389572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As</a:t>
            </a:r>
            <a:r>
              <a:rPr sz="1150" b="1" kern="0" spc="1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digitization</a:t>
            </a:r>
            <a:r>
              <a:rPr sz="1150" b="1" kern="0" spc="2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continues</a:t>
            </a:r>
            <a:r>
              <a:rPr sz="1150" b="1" kern="0" spc="1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150" b="1" kern="0" spc="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transform</a:t>
            </a:r>
            <a:r>
              <a:rPr sz="1150" b="1" kern="0" spc="1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150" b="1" kern="0" spc="1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economy…</a:t>
            </a:r>
            <a:endParaRPr sz="11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3C20157-726F-14FA-9FF1-D37395D7D62C}"/>
              </a:ext>
            </a:extLst>
          </p:cNvPr>
          <p:cNvSpPr txBox="1"/>
          <p:nvPr/>
        </p:nvSpPr>
        <p:spPr>
          <a:xfrm>
            <a:off x="579831" y="1232103"/>
            <a:ext cx="20040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Digitization</a:t>
            </a:r>
            <a:r>
              <a:rPr sz="9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Levels</a:t>
            </a:r>
            <a:r>
              <a:rPr sz="900" b="1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across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industries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4D2D3486-8898-F1FA-5F8D-8BD256955A5C}"/>
              </a:ext>
            </a:extLst>
          </p:cNvPr>
          <p:cNvGrpSpPr/>
          <p:nvPr/>
        </p:nvGrpSpPr>
        <p:grpSpPr>
          <a:xfrm>
            <a:off x="2418016" y="1828228"/>
            <a:ext cx="239395" cy="239395"/>
            <a:chOff x="2418016" y="1828228"/>
            <a:chExt cx="239395" cy="239395"/>
          </a:xfrm>
        </p:grpSpPr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7724D35-9250-2C3D-E9C3-10800E6F6260}"/>
                </a:ext>
              </a:extLst>
            </p:cNvPr>
            <p:cNvSpPr/>
            <p:nvPr/>
          </p:nvSpPr>
          <p:spPr>
            <a:xfrm>
              <a:off x="2432304" y="184251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517B5D2-A5C3-DCEB-9210-C6441956105F}"/>
                </a:ext>
              </a:extLst>
            </p:cNvPr>
            <p:cNvSpPr/>
            <p:nvPr/>
          </p:nvSpPr>
          <p:spPr>
            <a:xfrm>
              <a:off x="2432304" y="184251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30FB9279-CB64-D26F-1085-85D67B45BEE2}"/>
              </a:ext>
            </a:extLst>
          </p:cNvPr>
          <p:cNvGrpSpPr/>
          <p:nvPr/>
        </p:nvGrpSpPr>
        <p:grpSpPr>
          <a:xfrm>
            <a:off x="2418016" y="2166556"/>
            <a:ext cx="239395" cy="239395"/>
            <a:chOff x="2418016" y="2166556"/>
            <a:chExt cx="239395" cy="239395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939F27D4-90A7-923F-E00B-FDE2388B5E00}"/>
                </a:ext>
              </a:extLst>
            </p:cNvPr>
            <p:cNvSpPr/>
            <p:nvPr/>
          </p:nvSpPr>
          <p:spPr>
            <a:xfrm>
              <a:off x="2432304" y="2180844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742FE3BD-05C7-B4F4-67EB-40DE693AB499}"/>
                </a:ext>
              </a:extLst>
            </p:cNvPr>
            <p:cNvSpPr/>
            <p:nvPr/>
          </p:nvSpPr>
          <p:spPr>
            <a:xfrm>
              <a:off x="2432304" y="2180844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BE60CE9E-1686-8F72-25EF-900478981E4A}"/>
              </a:ext>
            </a:extLst>
          </p:cNvPr>
          <p:cNvGrpSpPr/>
          <p:nvPr/>
        </p:nvGrpSpPr>
        <p:grpSpPr>
          <a:xfrm>
            <a:off x="2418016" y="2504884"/>
            <a:ext cx="239395" cy="239395"/>
            <a:chOff x="2418016" y="2504884"/>
            <a:chExt cx="239395" cy="239395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68F5DBDD-EDFA-1444-911E-2A2BF0BF786B}"/>
                </a:ext>
              </a:extLst>
            </p:cNvPr>
            <p:cNvSpPr/>
            <p:nvPr/>
          </p:nvSpPr>
          <p:spPr>
            <a:xfrm>
              <a:off x="2432304" y="2519172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3772B047-ED4A-8D52-8914-FAB7F3C373CC}"/>
                </a:ext>
              </a:extLst>
            </p:cNvPr>
            <p:cNvSpPr/>
            <p:nvPr/>
          </p:nvSpPr>
          <p:spPr>
            <a:xfrm>
              <a:off x="2432304" y="2519172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4DA9DA93-AF8E-4486-033A-7916FE2131B7}"/>
              </a:ext>
            </a:extLst>
          </p:cNvPr>
          <p:cNvSpPr/>
          <p:nvPr/>
        </p:nvSpPr>
        <p:spPr>
          <a:xfrm>
            <a:off x="3451859" y="1847088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19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2C04145C-85C0-925D-F128-C433DF02EB2C}"/>
              </a:ext>
            </a:extLst>
          </p:cNvPr>
          <p:cNvSpPr/>
          <p:nvPr/>
        </p:nvSpPr>
        <p:spPr>
          <a:xfrm>
            <a:off x="3451859" y="2180844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89A56027-A0C1-D7DD-F5C6-E41EBD43C0C6}"/>
              </a:ext>
            </a:extLst>
          </p:cNvPr>
          <p:cNvSpPr/>
          <p:nvPr/>
        </p:nvSpPr>
        <p:spPr>
          <a:xfrm>
            <a:off x="3451859" y="2519172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FD87EB4C-354B-7964-B633-3CFEBE1AAA36}"/>
              </a:ext>
            </a:extLst>
          </p:cNvPr>
          <p:cNvSpPr/>
          <p:nvPr/>
        </p:nvSpPr>
        <p:spPr>
          <a:xfrm>
            <a:off x="4160520" y="1847088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19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C0B48351-B608-C7BB-7A8E-575AE5485B7D}"/>
              </a:ext>
            </a:extLst>
          </p:cNvPr>
          <p:cNvSpPr/>
          <p:nvPr/>
        </p:nvSpPr>
        <p:spPr>
          <a:xfrm>
            <a:off x="4160520" y="2180844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F5D7CB91-5CAC-3284-B775-88C55B3D1985}"/>
              </a:ext>
            </a:extLst>
          </p:cNvPr>
          <p:cNvSpPr/>
          <p:nvPr/>
        </p:nvSpPr>
        <p:spPr>
          <a:xfrm>
            <a:off x="4160520" y="2519172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78EE8F92-D1B0-8CDF-220D-8EF4D6A6AA09}"/>
              </a:ext>
            </a:extLst>
          </p:cNvPr>
          <p:cNvSpPr/>
          <p:nvPr/>
        </p:nvSpPr>
        <p:spPr>
          <a:xfrm>
            <a:off x="4869179" y="1847088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19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44208213-9BCF-2F23-BB90-2AAACDC9F7E5}"/>
              </a:ext>
            </a:extLst>
          </p:cNvPr>
          <p:cNvSpPr/>
          <p:nvPr/>
        </p:nvSpPr>
        <p:spPr>
          <a:xfrm>
            <a:off x="4869179" y="2180844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3B305A7-DFF5-438B-E275-F3A072998F21}"/>
              </a:ext>
            </a:extLst>
          </p:cNvPr>
          <p:cNvSpPr/>
          <p:nvPr/>
        </p:nvSpPr>
        <p:spPr>
          <a:xfrm>
            <a:off x="4869179" y="2519172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6FE3461E-730F-CFC5-309A-06BC3335D95B}"/>
              </a:ext>
            </a:extLst>
          </p:cNvPr>
          <p:cNvGrpSpPr/>
          <p:nvPr/>
        </p:nvGrpSpPr>
        <p:grpSpPr>
          <a:xfrm>
            <a:off x="685800" y="5751576"/>
            <a:ext cx="782320" cy="160020"/>
            <a:chOff x="685800" y="5751576"/>
            <a:chExt cx="782320" cy="160020"/>
          </a:xfrm>
        </p:grpSpPr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D70BDC4-5D09-4C31-CE88-9B059E564E19}"/>
                </a:ext>
              </a:extLst>
            </p:cNvPr>
            <p:cNvSpPr/>
            <p:nvPr/>
          </p:nvSpPr>
          <p:spPr>
            <a:xfrm>
              <a:off x="685800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10CBBDE8-CE6B-0F5E-F780-B38A7EA24B9C}"/>
                </a:ext>
              </a:extLst>
            </p:cNvPr>
            <p:cNvSpPr/>
            <p:nvPr/>
          </p:nvSpPr>
          <p:spPr>
            <a:xfrm>
              <a:off x="841247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F0DDF6A7-2360-3819-A13C-1B1A9DE5FBDD}"/>
                </a:ext>
              </a:extLst>
            </p:cNvPr>
            <p:cNvSpPr/>
            <p:nvPr/>
          </p:nvSpPr>
          <p:spPr>
            <a:xfrm>
              <a:off x="996695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B79FA2C8-75B3-F35F-6EB0-F0454BE9EA0C}"/>
                </a:ext>
              </a:extLst>
            </p:cNvPr>
            <p:cNvSpPr/>
            <p:nvPr/>
          </p:nvSpPr>
          <p:spPr>
            <a:xfrm>
              <a:off x="1152144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0FAE9B8E-A088-66B7-747C-DD4C69E776DC}"/>
                </a:ext>
              </a:extLst>
            </p:cNvPr>
            <p:cNvSpPr/>
            <p:nvPr/>
          </p:nvSpPr>
          <p:spPr>
            <a:xfrm>
              <a:off x="1307591" y="575157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19" h="160020">
                  <a:moveTo>
                    <a:pt x="160019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60019" y="160020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object 31">
            <a:extLst>
              <a:ext uri="{FF2B5EF4-FFF2-40B4-BE49-F238E27FC236}">
                <a16:creationId xmlns:a16="http://schemas.microsoft.com/office/drawing/2014/main" id="{A5CC6CC2-6DFB-87D7-2CE5-44682A019CD8}"/>
              </a:ext>
            </a:extLst>
          </p:cNvPr>
          <p:cNvSpPr txBox="1"/>
          <p:nvPr/>
        </p:nvSpPr>
        <p:spPr>
          <a:xfrm>
            <a:off x="1315592" y="5663285"/>
            <a:ext cx="15240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5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High</a:t>
            </a:r>
            <a:endParaRPr sz="5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E45B2596-D551-3D57-008F-7659A99CE13C}"/>
              </a:ext>
            </a:extLst>
          </p:cNvPr>
          <p:cNvSpPr txBox="1"/>
          <p:nvPr/>
        </p:nvSpPr>
        <p:spPr>
          <a:xfrm>
            <a:off x="673100" y="5664505"/>
            <a:ext cx="14605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5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Low</a:t>
            </a:r>
            <a:endParaRPr sz="5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79C6840C-C39A-B47A-7C57-E0A1EDCE05B7}"/>
              </a:ext>
            </a:extLst>
          </p:cNvPr>
          <p:cNvSpPr/>
          <p:nvPr/>
        </p:nvSpPr>
        <p:spPr>
          <a:xfrm>
            <a:off x="2971800" y="1837944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19">
                <a:moveTo>
                  <a:pt x="0" y="0"/>
                </a:moveTo>
                <a:lnTo>
                  <a:pt x="0" y="210311"/>
                </a:lnTo>
                <a:lnTo>
                  <a:pt x="100583" y="105155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097957CF-ED4C-DE24-ADCF-164D87DD6A61}"/>
              </a:ext>
            </a:extLst>
          </p:cNvPr>
          <p:cNvSpPr/>
          <p:nvPr/>
        </p:nvSpPr>
        <p:spPr>
          <a:xfrm>
            <a:off x="2971800" y="2185416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17D856D8-6008-9391-66B6-61C9B0155A5D}"/>
              </a:ext>
            </a:extLst>
          </p:cNvPr>
          <p:cNvSpPr/>
          <p:nvPr/>
        </p:nvSpPr>
        <p:spPr>
          <a:xfrm>
            <a:off x="2971800" y="2523744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6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38" name="object 36">
            <a:extLst>
              <a:ext uri="{FF2B5EF4-FFF2-40B4-BE49-F238E27FC236}">
                <a16:creationId xmlns:a16="http://schemas.microsoft.com/office/drawing/2014/main" id="{1969D646-E92D-EE51-987D-0F095D8584DB}"/>
              </a:ext>
            </a:extLst>
          </p:cNvPr>
          <p:cNvGraphicFramePr>
            <a:graphicFrameLocks noGrp="1"/>
          </p:cNvGraphicFramePr>
          <p:nvPr/>
        </p:nvGraphicFramePr>
        <p:xfrm>
          <a:off x="607250" y="1588611"/>
          <a:ext cx="4645660" cy="3907790"/>
        </p:xfrm>
        <a:graphic>
          <a:graphicData uri="http://schemas.openxmlformats.org/drawingml/2006/table">
            <a:tbl>
              <a:tblPr firstRow="1" bandRow="1"/>
              <a:tblGrid>
                <a:gridCol w="464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98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>
                        <a:lnSpc>
                          <a:spcPts val="675"/>
                        </a:lnSpc>
                        <a:tabLst>
                          <a:tab pos="1474470" algn="l"/>
                          <a:tab pos="2617470" algn="l"/>
                        </a:tabLst>
                      </a:pPr>
                      <a:r>
                        <a:rPr sz="1350" b="1" spc="-15" baseline="-18518" dirty="0">
                          <a:latin typeface="Arial"/>
                          <a:cs typeface="Arial"/>
                        </a:rPr>
                        <a:t>Industry</a:t>
                      </a:r>
                      <a:r>
                        <a:rPr sz="1350" b="1" baseline="-18518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350" b="1" baseline="-12345" dirty="0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350" b="1" spc="-15" baseline="-12345" dirty="0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 Sensitivity</a:t>
                      </a:r>
                      <a:r>
                        <a:rPr sz="1350" b="1" baseline="-12345" dirty="0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1350" b="1" baseline="9259" dirty="0">
                          <a:latin typeface="Arial"/>
                          <a:cs typeface="Arial"/>
                        </a:rPr>
                        <a:t>Digitization</a:t>
                      </a:r>
                      <a:r>
                        <a:rPr sz="1350" b="1" spc="652" baseline="925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baseline="3086" dirty="0">
                          <a:latin typeface="Arial"/>
                          <a:cs typeface="Arial"/>
                        </a:rPr>
                        <a:t>Digitization</a:t>
                      </a:r>
                      <a:r>
                        <a:rPr sz="1350" b="1" spc="690" baseline="3086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Deploymen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rgbClr val="0D60FD"/>
                      </a:solidFill>
                      <a:prstDash val="sysDot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Media</a:t>
                      </a:r>
                      <a:r>
                        <a:rPr sz="9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Telecommunications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 w="28575">
                      <a:solidFill>
                        <a:srgbClr val="0D60FD"/>
                      </a:solidFill>
                      <a:prstDash val="sysDot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Retail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(e-)Commerce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Finance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Insurance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3980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>
                      <a:noFill/>
                    </a:lnT>
                    <a:lnB w="28575">
                      <a:solidFill>
                        <a:srgbClr val="0D60FD"/>
                      </a:solidFill>
                      <a:prstDash val="sysDot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Personal,</a:t>
                      </a:r>
                      <a:r>
                        <a:rPr sz="9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Local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Services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rgbClr val="0D60FD"/>
                      </a:solidFill>
                      <a:prstDash val="sysDot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Personal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Mobility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Industrial</a:t>
                      </a:r>
                      <a:r>
                        <a:rPr sz="9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Manufacturing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398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Shipping</a:t>
                      </a:r>
                      <a:r>
                        <a:rPr sz="9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9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Transportation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7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Entertainment</a:t>
                      </a:r>
                      <a:r>
                        <a:rPr sz="900" spc="-1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Recreation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398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>
                      <a:solidFill>
                        <a:srgbClr val="0D60FD"/>
                      </a:solidFill>
                      <a:prstDash val="sysDot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Government</a:t>
                      </a:r>
                      <a:r>
                        <a:rPr sz="9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Administration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85090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 w="28575">
                      <a:solidFill>
                        <a:srgbClr val="0D60FD"/>
                      </a:solidFill>
                      <a:prstDash val="sysDot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8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Military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7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Healthcare</a:t>
                      </a:r>
                      <a:r>
                        <a:rPr sz="9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latin typeface="Arial MT"/>
                          <a:cs typeface="Arial MT"/>
                        </a:rPr>
                        <a:t>Hospitals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3980" marB="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>
                      <a:noFill/>
                    </a:lnT>
                    <a:lnB w="28575">
                      <a:solidFill>
                        <a:srgbClr val="0D60FD"/>
                      </a:solidFill>
                      <a:prstDash val="sysDot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39" name="object 37">
            <a:extLst>
              <a:ext uri="{FF2B5EF4-FFF2-40B4-BE49-F238E27FC236}">
                <a16:creationId xmlns:a16="http://schemas.microsoft.com/office/drawing/2014/main" id="{CFEA189A-AD0E-EB02-E081-DBDA1161F7FE}"/>
              </a:ext>
            </a:extLst>
          </p:cNvPr>
          <p:cNvGrpSpPr/>
          <p:nvPr/>
        </p:nvGrpSpPr>
        <p:grpSpPr>
          <a:xfrm>
            <a:off x="2418016" y="2843212"/>
            <a:ext cx="239395" cy="239395"/>
            <a:chOff x="2418016" y="2843212"/>
            <a:chExt cx="239395" cy="239395"/>
          </a:xfrm>
        </p:grpSpPr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6AC73A4C-36A5-9B17-6AD0-4D86E53B94D5}"/>
                </a:ext>
              </a:extLst>
            </p:cNvPr>
            <p:cNvSpPr/>
            <p:nvPr/>
          </p:nvSpPr>
          <p:spPr>
            <a:xfrm>
              <a:off x="2432304" y="285750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4C547948-2E6A-32E6-4892-D43A0163C4C9}"/>
                </a:ext>
              </a:extLst>
            </p:cNvPr>
            <p:cNvSpPr/>
            <p:nvPr/>
          </p:nvSpPr>
          <p:spPr>
            <a:xfrm>
              <a:off x="2432304" y="285750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object 40">
            <a:extLst>
              <a:ext uri="{FF2B5EF4-FFF2-40B4-BE49-F238E27FC236}">
                <a16:creationId xmlns:a16="http://schemas.microsoft.com/office/drawing/2014/main" id="{8109E79A-CF67-3C19-4E85-9879BAEE36A9}"/>
              </a:ext>
            </a:extLst>
          </p:cNvPr>
          <p:cNvGrpSpPr/>
          <p:nvPr/>
        </p:nvGrpSpPr>
        <p:grpSpPr>
          <a:xfrm>
            <a:off x="2418016" y="3176968"/>
            <a:ext cx="239395" cy="243840"/>
            <a:chOff x="2418016" y="3176968"/>
            <a:chExt cx="239395" cy="243840"/>
          </a:xfrm>
        </p:grpSpPr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F54E1B56-ADE9-82AB-667B-7FBC7322ED33}"/>
                </a:ext>
              </a:extLst>
            </p:cNvPr>
            <p:cNvSpPr/>
            <p:nvPr/>
          </p:nvSpPr>
          <p:spPr>
            <a:xfrm>
              <a:off x="2432304" y="3191255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210312" y="214884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3EF58FCA-2D53-48FF-B282-FA442643D884}"/>
                </a:ext>
              </a:extLst>
            </p:cNvPr>
            <p:cNvSpPr/>
            <p:nvPr/>
          </p:nvSpPr>
          <p:spPr>
            <a:xfrm>
              <a:off x="2432304" y="3191255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4"/>
                  </a:moveTo>
                  <a:lnTo>
                    <a:pt x="210312" y="214884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object 43">
            <a:extLst>
              <a:ext uri="{FF2B5EF4-FFF2-40B4-BE49-F238E27FC236}">
                <a16:creationId xmlns:a16="http://schemas.microsoft.com/office/drawing/2014/main" id="{62407CE4-06F6-16B5-BA2E-052F677C0CC6}"/>
              </a:ext>
            </a:extLst>
          </p:cNvPr>
          <p:cNvGrpSpPr/>
          <p:nvPr/>
        </p:nvGrpSpPr>
        <p:grpSpPr>
          <a:xfrm>
            <a:off x="2418016" y="3515296"/>
            <a:ext cx="239395" cy="243840"/>
            <a:chOff x="2418016" y="3515296"/>
            <a:chExt cx="239395" cy="243840"/>
          </a:xfrm>
        </p:grpSpPr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EE67490A-3A27-5580-84FD-BDE11341DF9A}"/>
                </a:ext>
              </a:extLst>
            </p:cNvPr>
            <p:cNvSpPr/>
            <p:nvPr/>
          </p:nvSpPr>
          <p:spPr>
            <a:xfrm>
              <a:off x="2432304" y="3529584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210312" y="214883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76BAFBDF-6B69-5073-DBB4-ADE67435FA22}"/>
                </a:ext>
              </a:extLst>
            </p:cNvPr>
            <p:cNvSpPr/>
            <p:nvPr/>
          </p:nvSpPr>
          <p:spPr>
            <a:xfrm>
              <a:off x="2432304" y="3529584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3"/>
                  </a:moveTo>
                  <a:lnTo>
                    <a:pt x="210312" y="214883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8" name="object 46">
            <a:extLst>
              <a:ext uri="{FF2B5EF4-FFF2-40B4-BE49-F238E27FC236}">
                <a16:creationId xmlns:a16="http://schemas.microsoft.com/office/drawing/2014/main" id="{BF37208E-05DA-6999-A632-42BD5272D3DF}"/>
              </a:ext>
            </a:extLst>
          </p:cNvPr>
          <p:cNvGrpSpPr/>
          <p:nvPr/>
        </p:nvGrpSpPr>
        <p:grpSpPr>
          <a:xfrm>
            <a:off x="2418016" y="3853624"/>
            <a:ext cx="239395" cy="243840"/>
            <a:chOff x="2418016" y="3853624"/>
            <a:chExt cx="239395" cy="243840"/>
          </a:xfrm>
        </p:grpSpPr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F3017994-6C6B-D2B1-AD13-ADC3AD8B7F72}"/>
                </a:ext>
              </a:extLst>
            </p:cNvPr>
            <p:cNvSpPr/>
            <p:nvPr/>
          </p:nvSpPr>
          <p:spPr>
            <a:xfrm>
              <a:off x="2432304" y="3867911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210312" y="214883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0CD08A4B-9BBA-FFFE-F127-A23E9A25E756}"/>
                </a:ext>
              </a:extLst>
            </p:cNvPr>
            <p:cNvSpPr/>
            <p:nvPr/>
          </p:nvSpPr>
          <p:spPr>
            <a:xfrm>
              <a:off x="2432304" y="3867911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3"/>
                  </a:moveTo>
                  <a:lnTo>
                    <a:pt x="210312" y="214883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object 49">
            <a:extLst>
              <a:ext uri="{FF2B5EF4-FFF2-40B4-BE49-F238E27FC236}">
                <a16:creationId xmlns:a16="http://schemas.microsoft.com/office/drawing/2014/main" id="{0E866EC6-3E95-F29D-206F-C8F508CE203E}"/>
              </a:ext>
            </a:extLst>
          </p:cNvPr>
          <p:cNvGrpSpPr/>
          <p:nvPr/>
        </p:nvGrpSpPr>
        <p:grpSpPr>
          <a:xfrm>
            <a:off x="2418016" y="4191952"/>
            <a:ext cx="239395" cy="239395"/>
            <a:chOff x="2418016" y="4191952"/>
            <a:chExt cx="239395" cy="239395"/>
          </a:xfrm>
        </p:grpSpPr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2807C526-FE1D-633E-F7D0-F309372BF078}"/>
                </a:ext>
              </a:extLst>
            </p:cNvPr>
            <p:cNvSpPr/>
            <p:nvPr/>
          </p:nvSpPr>
          <p:spPr>
            <a:xfrm>
              <a:off x="2432304" y="420624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1">
              <a:extLst>
                <a:ext uri="{FF2B5EF4-FFF2-40B4-BE49-F238E27FC236}">
                  <a16:creationId xmlns:a16="http://schemas.microsoft.com/office/drawing/2014/main" id="{4C2546B4-E793-3500-F747-570F3D9011B1}"/>
                </a:ext>
              </a:extLst>
            </p:cNvPr>
            <p:cNvSpPr/>
            <p:nvPr/>
          </p:nvSpPr>
          <p:spPr>
            <a:xfrm>
              <a:off x="2432304" y="420624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object 52">
            <a:extLst>
              <a:ext uri="{FF2B5EF4-FFF2-40B4-BE49-F238E27FC236}">
                <a16:creationId xmlns:a16="http://schemas.microsoft.com/office/drawing/2014/main" id="{FFD36109-77BA-DBB8-2F3A-6E24608B1C10}"/>
              </a:ext>
            </a:extLst>
          </p:cNvPr>
          <p:cNvGrpSpPr/>
          <p:nvPr/>
        </p:nvGrpSpPr>
        <p:grpSpPr>
          <a:xfrm>
            <a:off x="2418016" y="4530280"/>
            <a:ext cx="239395" cy="239395"/>
            <a:chOff x="2418016" y="4530280"/>
            <a:chExt cx="239395" cy="239395"/>
          </a:xfrm>
        </p:grpSpPr>
        <p:sp>
          <p:nvSpPr>
            <p:cNvPr id="55" name="object 53">
              <a:extLst>
                <a:ext uri="{FF2B5EF4-FFF2-40B4-BE49-F238E27FC236}">
                  <a16:creationId xmlns:a16="http://schemas.microsoft.com/office/drawing/2014/main" id="{BF28735B-8598-5524-D2A9-8001C1EE17BB}"/>
                </a:ext>
              </a:extLst>
            </p:cNvPr>
            <p:cNvSpPr/>
            <p:nvPr/>
          </p:nvSpPr>
          <p:spPr>
            <a:xfrm>
              <a:off x="2432304" y="4544567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210312" y="21031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bject 54">
              <a:extLst>
                <a:ext uri="{FF2B5EF4-FFF2-40B4-BE49-F238E27FC236}">
                  <a16:creationId xmlns:a16="http://schemas.microsoft.com/office/drawing/2014/main" id="{945CDCBB-F8DF-D096-7711-CF230F8B5476}"/>
                </a:ext>
              </a:extLst>
            </p:cNvPr>
            <p:cNvSpPr/>
            <p:nvPr/>
          </p:nvSpPr>
          <p:spPr>
            <a:xfrm>
              <a:off x="2432304" y="4544567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1"/>
                  </a:moveTo>
                  <a:lnTo>
                    <a:pt x="210312" y="210311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object 55">
            <a:extLst>
              <a:ext uri="{FF2B5EF4-FFF2-40B4-BE49-F238E27FC236}">
                <a16:creationId xmlns:a16="http://schemas.microsoft.com/office/drawing/2014/main" id="{3749F81E-3263-6D17-1D44-AFF28E3D7BFB}"/>
              </a:ext>
            </a:extLst>
          </p:cNvPr>
          <p:cNvGrpSpPr/>
          <p:nvPr/>
        </p:nvGrpSpPr>
        <p:grpSpPr>
          <a:xfrm>
            <a:off x="2418016" y="4868608"/>
            <a:ext cx="239395" cy="239395"/>
            <a:chOff x="2418016" y="4868608"/>
            <a:chExt cx="239395" cy="239395"/>
          </a:xfrm>
        </p:grpSpPr>
        <p:sp>
          <p:nvSpPr>
            <p:cNvPr id="58" name="object 56">
              <a:extLst>
                <a:ext uri="{FF2B5EF4-FFF2-40B4-BE49-F238E27FC236}">
                  <a16:creationId xmlns:a16="http://schemas.microsoft.com/office/drawing/2014/main" id="{864B6987-7DA9-6D11-610E-D99E9E1ED9F2}"/>
                </a:ext>
              </a:extLst>
            </p:cNvPr>
            <p:cNvSpPr/>
            <p:nvPr/>
          </p:nvSpPr>
          <p:spPr>
            <a:xfrm>
              <a:off x="2432304" y="488289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210312" y="21031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bject 57">
              <a:extLst>
                <a:ext uri="{FF2B5EF4-FFF2-40B4-BE49-F238E27FC236}">
                  <a16:creationId xmlns:a16="http://schemas.microsoft.com/office/drawing/2014/main" id="{096C2AC1-7668-E353-F164-8C0EF41663D6}"/>
                </a:ext>
              </a:extLst>
            </p:cNvPr>
            <p:cNvSpPr/>
            <p:nvPr/>
          </p:nvSpPr>
          <p:spPr>
            <a:xfrm>
              <a:off x="2432304" y="488289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1"/>
                  </a:moveTo>
                  <a:lnTo>
                    <a:pt x="210312" y="210311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0" name="object 58">
            <a:extLst>
              <a:ext uri="{FF2B5EF4-FFF2-40B4-BE49-F238E27FC236}">
                <a16:creationId xmlns:a16="http://schemas.microsoft.com/office/drawing/2014/main" id="{D6605A2B-9A21-02A3-5EC3-2F7E3EC93F70}"/>
              </a:ext>
            </a:extLst>
          </p:cNvPr>
          <p:cNvGrpSpPr/>
          <p:nvPr/>
        </p:nvGrpSpPr>
        <p:grpSpPr>
          <a:xfrm>
            <a:off x="2418016" y="5206936"/>
            <a:ext cx="239395" cy="239395"/>
            <a:chOff x="2418016" y="5206936"/>
            <a:chExt cx="239395" cy="239395"/>
          </a:xfrm>
        </p:grpSpPr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51701725-353F-3014-3944-0B38FC4856C7}"/>
                </a:ext>
              </a:extLst>
            </p:cNvPr>
            <p:cNvSpPr/>
            <p:nvPr/>
          </p:nvSpPr>
          <p:spPr>
            <a:xfrm>
              <a:off x="2432304" y="5221223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bject 60">
              <a:extLst>
                <a:ext uri="{FF2B5EF4-FFF2-40B4-BE49-F238E27FC236}">
                  <a16:creationId xmlns:a16="http://schemas.microsoft.com/office/drawing/2014/main" id="{AE13A34B-DD23-22D5-AF23-ED7383D4C3B1}"/>
                </a:ext>
              </a:extLst>
            </p:cNvPr>
            <p:cNvSpPr/>
            <p:nvPr/>
          </p:nvSpPr>
          <p:spPr>
            <a:xfrm>
              <a:off x="2432304" y="5221223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object 61">
            <a:extLst>
              <a:ext uri="{FF2B5EF4-FFF2-40B4-BE49-F238E27FC236}">
                <a16:creationId xmlns:a16="http://schemas.microsoft.com/office/drawing/2014/main" id="{8165E1DA-DC83-337B-5D29-88E51F3B5C87}"/>
              </a:ext>
            </a:extLst>
          </p:cNvPr>
          <p:cNvSpPr/>
          <p:nvPr/>
        </p:nvSpPr>
        <p:spPr>
          <a:xfrm>
            <a:off x="3451859" y="2857500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bject 62">
            <a:extLst>
              <a:ext uri="{FF2B5EF4-FFF2-40B4-BE49-F238E27FC236}">
                <a16:creationId xmlns:a16="http://schemas.microsoft.com/office/drawing/2014/main" id="{DA40B594-48B1-DDC2-532F-24A0692A5323}"/>
              </a:ext>
            </a:extLst>
          </p:cNvPr>
          <p:cNvSpPr/>
          <p:nvPr/>
        </p:nvSpPr>
        <p:spPr>
          <a:xfrm>
            <a:off x="3451859" y="319582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object 63">
            <a:extLst>
              <a:ext uri="{FF2B5EF4-FFF2-40B4-BE49-F238E27FC236}">
                <a16:creationId xmlns:a16="http://schemas.microsoft.com/office/drawing/2014/main" id="{7B0A5098-2A53-B0A0-FE17-7AC24A8FA7DF}"/>
              </a:ext>
            </a:extLst>
          </p:cNvPr>
          <p:cNvSpPr/>
          <p:nvPr/>
        </p:nvSpPr>
        <p:spPr>
          <a:xfrm>
            <a:off x="3451859" y="3534155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6019F48F-F1BD-FC00-1F20-AEC8E171988F}"/>
              </a:ext>
            </a:extLst>
          </p:cNvPr>
          <p:cNvSpPr/>
          <p:nvPr/>
        </p:nvSpPr>
        <p:spPr>
          <a:xfrm>
            <a:off x="3451859" y="3872484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16FF336C-2EAF-B872-19B1-302447FE1EC7}"/>
              </a:ext>
            </a:extLst>
          </p:cNvPr>
          <p:cNvSpPr/>
          <p:nvPr/>
        </p:nvSpPr>
        <p:spPr>
          <a:xfrm>
            <a:off x="3451859" y="4210811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9EB35DD2-FF86-15AF-1902-C363EDB413A5}"/>
              </a:ext>
            </a:extLst>
          </p:cNvPr>
          <p:cNvSpPr/>
          <p:nvPr/>
        </p:nvSpPr>
        <p:spPr>
          <a:xfrm>
            <a:off x="3451859" y="4549140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EBD704FD-6D5F-0407-9DA8-5A66EF7EEECB}"/>
              </a:ext>
            </a:extLst>
          </p:cNvPr>
          <p:cNvSpPr/>
          <p:nvPr/>
        </p:nvSpPr>
        <p:spPr>
          <a:xfrm>
            <a:off x="3451859" y="488746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108754BE-2B54-1FD0-FA07-CF507254B87B}"/>
              </a:ext>
            </a:extLst>
          </p:cNvPr>
          <p:cNvSpPr/>
          <p:nvPr/>
        </p:nvSpPr>
        <p:spPr>
          <a:xfrm>
            <a:off x="3451859" y="5221223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2348E7D7-1615-AD37-3776-00BAC6D1A121}"/>
              </a:ext>
            </a:extLst>
          </p:cNvPr>
          <p:cNvSpPr/>
          <p:nvPr/>
        </p:nvSpPr>
        <p:spPr>
          <a:xfrm>
            <a:off x="4160520" y="2857500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38C90150-08F5-FD7D-CDAC-0866C2A652BA}"/>
              </a:ext>
            </a:extLst>
          </p:cNvPr>
          <p:cNvSpPr/>
          <p:nvPr/>
        </p:nvSpPr>
        <p:spPr>
          <a:xfrm>
            <a:off x="4160520" y="319582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91DAC56F-09B1-1D88-A47D-75508738CF88}"/>
              </a:ext>
            </a:extLst>
          </p:cNvPr>
          <p:cNvSpPr/>
          <p:nvPr/>
        </p:nvSpPr>
        <p:spPr>
          <a:xfrm>
            <a:off x="4160520" y="3534155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2FEF73B3-8E8A-DD6C-14CB-16AE8467F842}"/>
              </a:ext>
            </a:extLst>
          </p:cNvPr>
          <p:cNvSpPr/>
          <p:nvPr/>
        </p:nvSpPr>
        <p:spPr>
          <a:xfrm>
            <a:off x="4160520" y="3872484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3647E0D4-378D-8B2E-CFC7-8EBE7F563DA3}"/>
              </a:ext>
            </a:extLst>
          </p:cNvPr>
          <p:cNvSpPr/>
          <p:nvPr/>
        </p:nvSpPr>
        <p:spPr>
          <a:xfrm>
            <a:off x="4160520" y="4210811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03C2E378-3CD6-88AD-3266-35F458989790}"/>
              </a:ext>
            </a:extLst>
          </p:cNvPr>
          <p:cNvSpPr/>
          <p:nvPr/>
        </p:nvSpPr>
        <p:spPr>
          <a:xfrm>
            <a:off x="4160520" y="4549140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606EFC2C-4E69-B961-D692-104ED70281E7}"/>
              </a:ext>
            </a:extLst>
          </p:cNvPr>
          <p:cNvSpPr/>
          <p:nvPr/>
        </p:nvSpPr>
        <p:spPr>
          <a:xfrm>
            <a:off x="4160520" y="488746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8DFF774C-A986-D1C6-06A6-74C5860BBF40}"/>
              </a:ext>
            </a:extLst>
          </p:cNvPr>
          <p:cNvSpPr/>
          <p:nvPr/>
        </p:nvSpPr>
        <p:spPr>
          <a:xfrm>
            <a:off x="4160520" y="5221223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253E63F4-B163-7689-33C1-8285C85397B4}"/>
              </a:ext>
            </a:extLst>
          </p:cNvPr>
          <p:cNvSpPr/>
          <p:nvPr/>
        </p:nvSpPr>
        <p:spPr>
          <a:xfrm>
            <a:off x="4869179" y="2857500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91AC9212-A592-B622-1DD1-7C8569936EFE}"/>
              </a:ext>
            </a:extLst>
          </p:cNvPr>
          <p:cNvSpPr/>
          <p:nvPr/>
        </p:nvSpPr>
        <p:spPr>
          <a:xfrm>
            <a:off x="4869179" y="3195827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58070026-CE00-69CF-A13E-19522F13F932}"/>
              </a:ext>
            </a:extLst>
          </p:cNvPr>
          <p:cNvSpPr/>
          <p:nvPr/>
        </p:nvSpPr>
        <p:spPr>
          <a:xfrm>
            <a:off x="4869179" y="3534155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1"/>
                </a:lnTo>
                <a:lnTo>
                  <a:pt x="205739" y="210311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01AF2A28-6FEF-5A7C-E9D3-6867198D9AF6}"/>
              </a:ext>
            </a:extLst>
          </p:cNvPr>
          <p:cNvSpPr/>
          <p:nvPr/>
        </p:nvSpPr>
        <p:spPr>
          <a:xfrm>
            <a:off x="4869179" y="3872484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DE077EBA-2BCA-33A8-0578-CCCC84634970}"/>
              </a:ext>
            </a:extLst>
          </p:cNvPr>
          <p:cNvSpPr/>
          <p:nvPr/>
        </p:nvSpPr>
        <p:spPr>
          <a:xfrm>
            <a:off x="4869179" y="4210811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BD9C2828-195F-A7D5-8244-94D50EBA0FA4}"/>
              </a:ext>
            </a:extLst>
          </p:cNvPr>
          <p:cNvSpPr/>
          <p:nvPr/>
        </p:nvSpPr>
        <p:spPr>
          <a:xfrm>
            <a:off x="4869179" y="4549140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4B5252EA-5B47-B9A9-E5F9-1E7B5316CDBB}"/>
              </a:ext>
            </a:extLst>
          </p:cNvPr>
          <p:cNvSpPr/>
          <p:nvPr/>
        </p:nvSpPr>
        <p:spPr>
          <a:xfrm>
            <a:off x="4869179" y="4887467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1"/>
                </a:lnTo>
                <a:lnTo>
                  <a:pt x="205739" y="210311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1CF5C8A0-5BF2-C3AF-A6BA-A882069E1EA5}"/>
              </a:ext>
            </a:extLst>
          </p:cNvPr>
          <p:cNvSpPr/>
          <p:nvPr/>
        </p:nvSpPr>
        <p:spPr>
          <a:xfrm>
            <a:off x="4869179" y="5221223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object 85">
            <a:extLst>
              <a:ext uri="{FF2B5EF4-FFF2-40B4-BE49-F238E27FC236}">
                <a16:creationId xmlns:a16="http://schemas.microsoft.com/office/drawing/2014/main" id="{FB2B7DCF-3C6F-7CC2-7F5A-532A15F3F454}"/>
              </a:ext>
            </a:extLst>
          </p:cNvPr>
          <p:cNvSpPr/>
          <p:nvPr/>
        </p:nvSpPr>
        <p:spPr>
          <a:xfrm>
            <a:off x="2971800" y="2862072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6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object 86">
            <a:extLst>
              <a:ext uri="{FF2B5EF4-FFF2-40B4-BE49-F238E27FC236}">
                <a16:creationId xmlns:a16="http://schemas.microsoft.com/office/drawing/2014/main" id="{5C33C420-D169-3953-23AA-2446E4636DC5}"/>
              </a:ext>
            </a:extLst>
          </p:cNvPr>
          <p:cNvSpPr/>
          <p:nvPr/>
        </p:nvSpPr>
        <p:spPr>
          <a:xfrm>
            <a:off x="2971800" y="3200400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object 87">
            <a:extLst>
              <a:ext uri="{FF2B5EF4-FFF2-40B4-BE49-F238E27FC236}">
                <a16:creationId xmlns:a16="http://schemas.microsoft.com/office/drawing/2014/main" id="{1A48527E-DBB4-0133-6947-1C48A84864C2}"/>
              </a:ext>
            </a:extLst>
          </p:cNvPr>
          <p:cNvSpPr/>
          <p:nvPr/>
        </p:nvSpPr>
        <p:spPr>
          <a:xfrm>
            <a:off x="2971800" y="3538728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object 88">
            <a:extLst>
              <a:ext uri="{FF2B5EF4-FFF2-40B4-BE49-F238E27FC236}">
                <a16:creationId xmlns:a16="http://schemas.microsoft.com/office/drawing/2014/main" id="{FC268D07-C87E-A42F-3310-D9397015D4C1}"/>
              </a:ext>
            </a:extLst>
          </p:cNvPr>
          <p:cNvSpPr/>
          <p:nvPr/>
        </p:nvSpPr>
        <p:spPr>
          <a:xfrm>
            <a:off x="2971800" y="3877055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1" name="object 89">
            <a:extLst>
              <a:ext uri="{FF2B5EF4-FFF2-40B4-BE49-F238E27FC236}">
                <a16:creationId xmlns:a16="http://schemas.microsoft.com/office/drawing/2014/main" id="{0C80DD82-FB02-43EC-F10A-D8089EF43848}"/>
              </a:ext>
            </a:extLst>
          </p:cNvPr>
          <p:cNvSpPr/>
          <p:nvPr/>
        </p:nvSpPr>
        <p:spPr>
          <a:xfrm>
            <a:off x="2971800" y="4215384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E7EA087B-BC33-3990-2973-2A1873737BE0}"/>
              </a:ext>
            </a:extLst>
          </p:cNvPr>
          <p:cNvSpPr/>
          <p:nvPr/>
        </p:nvSpPr>
        <p:spPr>
          <a:xfrm>
            <a:off x="2971800" y="4553711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0AD8E14B-1F34-63C8-7ECE-2DB4A8BC4577}"/>
              </a:ext>
            </a:extLst>
          </p:cNvPr>
          <p:cNvSpPr/>
          <p:nvPr/>
        </p:nvSpPr>
        <p:spPr>
          <a:xfrm>
            <a:off x="2971800" y="4892040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8AF5299E-05D4-5F0E-3505-90F04FD31781}"/>
              </a:ext>
            </a:extLst>
          </p:cNvPr>
          <p:cNvSpPr/>
          <p:nvPr/>
        </p:nvSpPr>
        <p:spPr>
          <a:xfrm>
            <a:off x="2971800" y="5230367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1"/>
                </a:lnTo>
                <a:lnTo>
                  <a:pt x="100583" y="105155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B5DA9264-82DB-73D5-C8BA-254661BF29EB}"/>
              </a:ext>
            </a:extLst>
          </p:cNvPr>
          <p:cNvSpPr txBox="1"/>
          <p:nvPr/>
        </p:nvSpPr>
        <p:spPr>
          <a:xfrm>
            <a:off x="3214242" y="1379346"/>
            <a:ext cx="655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Operational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AEC9D4B7-DCA1-C98F-06D3-6672898E56C5}"/>
              </a:ext>
            </a:extLst>
          </p:cNvPr>
          <p:cNvSpPr txBox="1"/>
          <p:nvPr/>
        </p:nvSpPr>
        <p:spPr>
          <a:xfrm>
            <a:off x="5902833" y="1421079"/>
            <a:ext cx="527113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Time-to-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market,</a:t>
            </a:r>
            <a:r>
              <a:rPr sz="900" b="1" kern="0" spc="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cost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or</a:t>
            </a:r>
            <a:r>
              <a:rPr sz="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threat</a:t>
            </a:r>
            <a:r>
              <a:rPr sz="9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management?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6690" indent="-173990">
              <a:spcBef>
                <a:spcPts val="5"/>
              </a:spcBef>
              <a:buFontTx/>
              <a:buChar char="•"/>
              <a:tabLst>
                <a:tab pos="186690" algn="l"/>
              </a:tabLst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Firms</a:t>
            </a:r>
            <a:r>
              <a:rPr sz="900" kern="0" spc="-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face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fundamental</a:t>
            </a:r>
            <a:r>
              <a:rPr sz="900" kern="0" spc="-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tensions</a:t>
            </a:r>
            <a:r>
              <a:rPr sz="900" kern="0" spc="-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between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business</a:t>
            </a:r>
            <a:r>
              <a:rPr sz="9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productivity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needs</a:t>
            </a:r>
            <a:r>
              <a:rPr sz="900" b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cybersecurity</a:t>
            </a:r>
            <a:r>
              <a:rPr sz="90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risks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.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690" marR="5080" indent="-174625">
              <a:buFontTx/>
              <a:buChar char="•"/>
              <a:tabLst>
                <a:tab pos="186690" algn="l"/>
              </a:tabLst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Currently, only</a:t>
            </a:r>
            <a:r>
              <a:rPr sz="9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 few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industries</a:t>
            </a:r>
            <a:r>
              <a:rPr sz="9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have</a:t>
            </a:r>
            <a:r>
              <a:rPr sz="9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fully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digitized</a:t>
            </a:r>
            <a:r>
              <a:rPr sz="9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their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operations,</a:t>
            </a:r>
            <a:r>
              <a:rPr sz="9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their</a:t>
            </a:r>
            <a:r>
              <a:rPr sz="9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assets,</a:t>
            </a:r>
            <a:r>
              <a:rPr sz="900" kern="0" spc="-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deployed</a:t>
            </a:r>
            <a:r>
              <a:rPr sz="9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Cloud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technologies</a:t>
            </a:r>
            <a:r>
              <a:rPr sz="900" kern="0" spc="-8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capitalized</a:t>
            </a:r>
            <a:r>
              <a:rPr sz="900" kern="0" spc="-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on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9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power</a:t>
            </a:r>
            <a:r>
              <a:rPr sz="9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their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business.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690" indent="-173990">
              <a:buFontTx/>
              <a:buChar char="•"/>
              <a:tabLst>
                <a:tab pos="186690" algn="l"/>
              </a:tabLst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flows</a:t>
            </a:r>
            <a:r>
              <a:rPr sz="900" kern="0" spc="-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become</a:t>
            </a:r>
            <a:r>
              <a:rPr sz="900" kern="0" spc="-10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more</a:t>
            </a:r>
            <a:r>
              <a:rPr sz="9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significant,</a:t>
            </a:r>
            <a:r>
              <a:rPr sz="900" kern="0" spc="-10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this</a:t>
            </a:r>
            <a:r>
              <a:rPr sz="9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tradeoff</a:t>
            </a:r>
            <a:r>
              <a:rPr sz="9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becomes</a:t>
            </a:r>
            <a:r>
              <a:rPr sz="900" b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more</a:t>
            </a:r>
            <a:r>
              <a:rPr sz="90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acute.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5612D311-DAF1-9B13-A78C-866415CCCE9D}"/>
              </a:ext>
            </a:extLst>
          </p:cNvPr>
          <p:cNvSpPr txBox="1"/>
          <p:nvPr/>
        </p:nvSpPr>
        <p:spPr>
          <a:xfrm>
            <a:off x="4044822" y="1388745"/>
            <a:ext cx="405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Capital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F7DC1E93-A9FF-2BA6-D38C-28169609FD2A}"/>
              </a:ext>
            </a:extLst>
          </p:cNvPr>
          <p:cNvSpPr txBox="1"/>
          <p:nvPr/>
        </p:nvSpPr>
        <p:spPr>
          <a:xfrm>
            <a:off x="4801870" y="1398270"/>
            <a:ext cx="346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Cloud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8CE520B4-7C9F-5CDD-5386-56DD93B0CC29}"/>
              </a:ext>
            </a:extLst>
          </p:cNvPr>
          <p:cNvSpPr txBox="1"/>
          <p:nvPr/>
        </p:nvSpPr>
        <p:spPr>
          <a:xfrm>
            <a:off x="5245544" y="1535125"/>
            <a:ext cx="641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t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0" name="object 98">
            <a:extLst>
              <a:ext uri="{FF2B5EF4-FFF2-40B4-BE49-F238E27FC236}">
                <a16:creationId xmlns:a16="http://schemas.microsoft.com/office/drawing/2014/main" id="{7995D76C-85C4-9E04-136B-8827D8455B53}"/>
              </a:ext>
            </a:extLst>
          </p:cNvPr>
          <p:cNvSpPr txBox="1"/>
          <p:nvPr/>
        </p:nvSpPr>
        <p:spPr>
          <a:xfrm>
            <a:off x="5906261" y="827913"/>
            <a:ext cx="5053330" cy="53657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245"/>
              </a:spcBef>
            </a:pP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…</a:t>
            </a:r>
            <a:r>
              <a:rPr sz="1150" b="1" kern="0" spc="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115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few</a:t>
            </a:r>
            <a:r>
              <a:rPr sz="1150" b="1" kern="0" spc="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key</a:t>
            </a:r>
            <a:r>
              <a:rPr sz="1150" b="1" kern="0" spc="1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verticals</a:t>
            </a:r>
            <a:r>
              <a:rPr sz="1150" b="1" kern="0" spc="10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face</a:t>
            </a:r>
            <a:r>
              <a:rPr sz="1150" b="1" kern="0" spc="10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hesitancy</a:t>
            </a:r>
            <a:r>
              <a:rPr sz="1150" b="1" kern="0" spc="18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150" b="1" kern="0" spc="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deploy</a:t>
            </a:r>
            <a:r>
              <a:rPr sz="1150" b="1" kern="0" spc="1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innovative,</a:t>
            </a:r>
            <a:r>
              <a:rPr sz="1150" b="1" kern="0" spc="11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digital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technologies</a:t>
            </a:r>
            <a:r>
              <a:rPr sz="1200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out</a:t>
            </a:r>
            <a:r>
              <a:rPr sz="12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12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significant</a:t>
            </a:r>
            <a:r>
              <a:rPr sz="120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security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2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safety</a:t>
            </a:r>
            <a:r>
              <a:rPr sz="12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concerns</a:t>
            </a:r>
            <a:r>
              <a:rPr sz="12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2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high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system</a:t>
            </a:r>
            <a:r>
              <a:rPr sz="1150" b="1" kern="0" spc="1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complexity</a:t>
            </a:r>
            <a:endParaRPr sz="11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1" name="object 99">
            <a:extLst>
              <a:ext uri="{FF2B5EF4-FFF2-40B4-BE49-F238E27FC236}">
                <a16:creationId xmlns:a16="http://schemas.microsoft.com/office/drawing/2014/main" id="{166E8975-9134-B64A-A2BB-F0BF74AFC233}"/>
              </a:ext>
            </a:extLst>
          </p:cNvPr>
          <p:cNvSpPr txBox="1"/>
          <p:nvPr/>
        </p:nvSpPr>
        <p:spPr>
          <a:xfrm>
            <a:off x="5232908" y="2495169"/>
            <a:ext cx="4387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9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Digital Leaders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2" name="object 100">
            <a:extLst>
              <a:ext uri="{FF2B5EF4-FFF2-40B4-BE49-F238E27FC236}">
                <a16:creationId xmlns:a16="http://schemas.microsoft.com/office/drawing/2014/main" id="{7F12F16B-8FD4-41B6-E91F-6B0DEB017CA8}"/>
              </a:ext>
            </a:extLst>
          </p:cNvPr>
          <p:cNvSpPr txBox="1"/>
          <p:nvPr/>
        </p:nvSpPr>
        <p:spPr>
          <a:xfrm>
            <a:off x="5287771" y="5217033"/>
            <a:ext cx="5029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Digital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/>
            <a:r>
              <a:rPr sz="9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Laggards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3" name="object 101">
            <a:extLst>
              <a:ext uri="{FF2B5EF4-FFF2-40B4-BE49-F238E27FC236}">
                <a16:creationId xmlns:a16="http://schemas.microsoft.com/office/drawing/2014/main" id="{FEA0A207-E386-5FBC-FB7A-19B185A31D56}"/>
              </a:ext>
            </a:extLst>
          </p:cNvPr>
          <p:cNvSpPr txBox="1"/>
          <p:nvPr/>
        </p:nvSpPr>
        <p:spPr>
          <a:xfrm>
            <a:off x="5902833" y="2243454"/>
            <a:ext cx="4243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Every</a:t>
            </a:r>
            <a:r>
              <a:rPr sz="900" b="1" kern="0" spc="-6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aspect</a:t>
            </a:r>
            <a:r>
              <a:rPr sz="9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9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9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‘digital’</a:t>
            </a:r>
            <a:r>
              <a:rPr sz="90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enterprises</a:t>
            </a:r>
            <a:r>
              <a:rPr sz="9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requires</a:t>
            </a:r>
            <a:r>
              <a:rPr sz="9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robust</a:t>
            </a:r>
            <a:r>
              <a:rPr sz="9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cybersecurity</a:t>
            </a:r>
            <a:r>
              <a:rPr sz="900" b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models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4" name="object 102">
            <a:extLst>
              <a:ext uri="{FF2B5EF4-FFF2-40B4-BE49-F238E27FC236}">
                <a16:creationId xmlns:a16="http://schemas.microsoft.com/office/drawing/2014/main" id="{7E1EDF43-7518-DA16-7D2A-7E505B9A7DEC}"/>
              </a:ext>
            </a:extLst>
          </p:cNvPr>
          <p:cNvSpPr txBox="1"/>
          <p:nvPr/>
        </p:nvSpPr>
        <p:spPr>
          <a:xfrm>
            <a:off x="5902833" y="2380310"/>
            <a:ext cx="512826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690" indent="-173990">
              <a:spcBef>
                <a:spcPts val="100"/>
              </a:spcBef>
              <a:buFontTx/>
              <a:buChar char="•"/>
              <a:tabLst>
                <a:tab pos="186690" algn="l"/>
              </a:tabLst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</a:t>
            </a:r>
            <a:r>
              <a:rPr sz="9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organization</a:t>
            </a:r>
            <a:r>
              <a:rPr sz="9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is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vulnerable</a:t>
            </a:r>
            <a:r>
              <a:rPr sz="9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9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cyberthreats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</a:t>
            </a:r>
            <a:r>
              <a:rPr sz="9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its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weakest</a:t>
            </a:r>
            <a:r>
              <a:rPr sz="900" kern="0" spc="-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link:</a:t>
            </a:r>
            <a:r>
              <a:rPr sz="9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cybersecurity</a:t>
            </a:r>
            <a:r>
              <a:rPr sz="9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models</a:t>
            </a:r>
            <a:r>
              <a:rPr sz="900" kern="0" spc="-8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must</a:t>
            </a:r>
            <a:r>
              <a:rPr sz="9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be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690">
              <a:spcBef>
                <a:spcPts val="5"/>
              </a:spcBef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robust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encompass</a:t>
            </a:r>
            <a:r>
              <a:rPr sz="900" kern="0" spc="-8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all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nodes</a:t>
            </a:r>
            <a:r>
              <a:rPr sz="9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its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9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network.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690" indent="-173990">
              <a:buFontTx/>
              <a:buChar char="•"/>
              <a:tabLst>
                <a:tab pos="186690" algn="l"/>
              </a:tabLst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Risk</a:t>
            </a:r>
            <a:r>
              <a:rPr sz="9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Management</a:t>
            </a:r>
            <a:r>
              <a:rPr sz="900" kern="0" spc="-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cultures</a:t>
            </a:r>
            <a:r>
              <a:rPr sz="9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require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company-wide</a:t>
            </a:r>
            <a:r>
              <a:rPr sz="9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technology</a:t>
            </a:r>
            <a:r>
              <a:rPr sz="900" kern="0" spc="-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deployments.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5" name="object 103">
            <a:extLst>
              <a:ext uri="{FF2B5EF4-FFF2-40B4-BE49-F238E27FC236}">
                <a16:creationId xmlns:a16="http://schemas.microsoft.com/office/drawing/2014/main" id="{B3317FBD-798D-C4EE-2578-CF6DB82BFE26}"/>
              </a:ext>
            </a:extLst>
          </p:cNvPr>
          <p:cNvSpPr txBox="1"/>
          <p:nvPr/>
        </p:nvSpPr>
        <p:spPr>
          <a:xfrm>
            <a:off x="5902833" y="2897251"/>
            <a:ext cx="3402329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Digitization</a:t>
            </a:r>
            <a:r>
              <a:rPr sz="105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Across</a:t>
            </a:r>
            <a:r>
              <a:rPr sz="1050" b="1" kern="0" spc="8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Supply</a:t>
            </a:r>
            <a:r>
              <a:rPr sz="105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Chain:</a:t>
            </a:r>
            <a:r>
              <a:rPr sz="1050" b="1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risks</a:t>
            </a:r>
            <a:r>
              <a:rPr sz="105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&amp;</a:t>
            </a:r>
            <a:r>
              <a:rPr sz="105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5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solutions</a:t>
            </a:r>
            <a:endParaRPr sz="105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pic>
        <p:nvPicPr>
          <p:cNvPr id="106" name="object 104">
            <a:extLst>
              <a:ext uri="{FF2B5EF4-FFF2-40B4-BE49-F238E27FC236}">
                <a16:creationId xmlns:a16="http://schemas.microsoft.com/office/drawing/2014/main" id="{8F607AED-F860-4A73-E249-578ACC08CC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596" y="3145535"/>
            <a:ext cx="4708652" cy="1265936"/>
          </a:xfrm>
          <a:prstGeom prst="rect">
            <a:avLst/>
          </a:prstGeom>
        </p:spPr>
      </p:pic>
      <p:sp>
        <p:nvSpPr>
          <p:cNvPr id="107" name="object 105">
            <a:extLst>
              <a:ext uri="{FF2B5EF4-FFF2-40B4-BE49-F238E27FC236}">
                <a16:creationId xmlns:a16="http://schemas.microsoft.com/office/drawing/2014/main" id="{EC668127-5660-13A9-7E81-C654AAB12F10}"/>
              </a:ext>
            </a:extLst>
          </p:cNvPr>
          <p:cNvSpPr txBox="1"/>
          <p:nvPr/>
        </p:nvSpPr>
        <p:spPr>
          <a:xfrm>
            <a:off x="6279896" y="4072254"/>
            <a:ext cx="42290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rgbClr val="FFFFFF"/>
                </a:solidFill>
                <a:latin typeface="Arial MT"/>
                <a:cs typeface="Arial MT"/>
              </a:rPr>
              <a:t>Supply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8" name="object 106">
            <a:extLst>
              <a:ext uri="{FF2B5EF4-FFF2-40B4-BE49-F238E27FC236}">
                <a16:creationId xmlns:a16="http://schemas.microsoft.com/office/drawing/2014/main" id="{2C1E4989-EE4B-D4B8-AA54-4DCB4C238A9B}"/>
              </a:ext>
            </a:extLst>
          </p:cNvPr>
          <p:cNvSpPr txBox="1"/>
          <p:nvPr/>
        </p:nvSpPr>
        <p:spPr>
          <a:xfrm>
            <a:off x="7374128" y="3919473"/>
            <a:ext cx="635635" cy="48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1915" algn="just">
              <a:lnSpc>
                <a:spcPct val="100600"/>
              </a:lnSpc>
              <a:spcBef>
                <a:spcPts val="100"/>
              </a:spcBef>
            </a:pPr>
            <a:r>
              <a:rPr sz="1000" kern="0" dirty="0">
                <a:solidFill>
                  <a:srgbClr val="FFFFFF"/>
                </a:solidFill>
                <a:latin typeface="Arial MT"/>
                <a:cs typeface="Arial MT"/>
              </a:rPr>
              <a:t>Goods</a:t>
            </a:r>
            <a:r>
              <a:rPr sz="1000" kern="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kern="0" spc="-5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1000" kern="0" spc="-10" dirty="0">
                <a:solidFill>
                  <a:srgbClr val="FFFFFF"/>
                </a:solidFill>
                <a:latin typeface="Arial MT"/>
                <a:cs typeface="Arial MT"/>
              </a:rPr>
              <a:t>Services Production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9" name="object 107">
            <a:extLst>
              <a:ext uri="{FF2B5EF4-FFF2-40B4-BE49-F238E27FC236}">
                <a16:creationId xmlns:a16="http://schemas.microsoft.com/office/drawing/2014/main" id="{D45B4C02-3F6A-7F61-9661-707FB2D26380}"/>
              </a:ext>
            </a:extLst>
          </p:cNvPr>
          <p:cNvSpPr txBox="1"/>
          <p:nvPr/>
        </p:nvSpPr>
        <p:spPr>
          <a:xfrm>
            <a:off x="8568943" y="4072254"/>
            <a:ext cx="6515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rgbClr val="FFFFFF"/>
                </a:solidFill>
                <a:latin typeface="Arial MT"/>
                <a:cs typeface="Arial MT"/>
              </a:rPr>
              <a:t>Employees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0" name="object 108">
            <a:extLst>
              <a:ext uri="{FF2B5EF4-FFF2-40B4-BE49-F238E27FC236}">
                <a16:creationId xmlns:a16="http://schemas.microsoft.com/office/drawing/2014/main" id="{FE9D55A9-9213-03EF-CEC6-66E537D35A2D}"/>
              </a:ext>
            </a:extLst>
          </p:cNvPr>
          <p:cNvSpPr txBox="1"/>
          <p:nvPr/>
        </p:nvSpPr>
        <p:spPr>
          <a:xfrm>
            <a:off x="9777730" y="4072254"/>
            <a:ext cx="6426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1" name="object 109">
            <a:extLst>
              <a:ext uri="{FF2B5EF4-FFF2-40B4-BE49-F238E27FC236}">
                <a16:creationId xmlns:a16="http://schemas.microsoft.com/office/drawing/2014/main" id="{57A75698-92EA-128F-5916-1CD8057DC7A7}"/>
              </a:ext>
            </a:extLst>
          </p:cNvPr>
          <p:cNvSpPr txBox="1"/>
          <p:nvPr/>
        </p:nvSpPr>
        <p:spPr>
          <a:xfrm>
            <a:off x="7881366" y="3205987"/>
            <a:ext cx="770255" cy="265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13030" marR="5080" indent="-100965">
              <a:lnSpc>
                <a:spcPts val="940"/>
              </a:lnSpc>
              <a:spcBef>
                <a:spcPts val="140"/>
              </a:spcBef>
            </a:pPr>
            <a:r>
              <a:rPr sz="800" kern="0" spc="-10" dirty="0">
                <a:solidFill>
                  <a:srgbClr val="FFFFFF"/>
                </a:solidFill>
                <a:latin typeface="Arial MT"/>
                <a:cs typeface="Arial MT"/>
              </a:rPr>
              <a:t>Advanced</a:t>
            </a:r>
            <a:r>
              <a:rPr sz="800" kern="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rgbClr val="FFFFFF"/>
                </a:solidFill>
                <a:latin typeface="Arial MT"/>
                <a:cs typeface="Arial MT"/>
              </a:rPr>
              <a:t>Cloud </a:t>
            </a:r>
            <a:r>
              <a:rPr sz="800" kern="0" spc="-10" dirty="0">
                <a:solidFill>
                  <a:srgbClr val="FFFFFF"/>
                </a:solidFill>
                <a:latin typeface="Arial MT"/>
                <a:cs typeface="Arial MT"/>
              </a:rPr>
              <a:t>Connectivity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pic>
        <p:nvPicPr>
          <p:cNvPr id="112" name="object 110">
            <a:extLst>
              <a:ext uri="{FF2B5EF4-FFF2-40B4-BE49-F238E27FC236}">
                <a16:creationId xmlns:a16="http://schemas.microsoft.com/office/drawing/2014/main" id="{D3BD6A88-E055-9F65-F904-F3CBF9B876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5297" y="3214877"/>
            <a:ext cx="179070" cy="76200"/>
          </a:xfrm>
          <a:prstGeom prst="rect">
            <a:avLst/>
          </a:prstGeom>
        </p:spPr>
      </p:pic>
      <p:sp>
        <p:nvSpPr>
          <p:cNvPr id="113" name="object 111">
            <a:extLst>
              <a:ext uri="{FF2B5EF4-FFF2-40B4-BE49-F238E27FC236}">
                <a16:creationId xmlns:a16="http://schemas.microsoft.com/office/drawing/2014/main" id="{CF5CA380-D9CA-AA6B-B289-C4E5E87D2E1E}"/>
              </a:ext>
            </a:extLst>
          </p:cNvPr>
          <p:cNvSpPr txBox="1"/>
          <p:nvPr/>
        </p:nvSpPr>
        <p:spPr>
          <a:xfrm>
            <a:off x="10579989" y="3178302"/>
            <a:ext cx="530225" cy="210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spcBef>
                <a:spcPts val="110"/>
              </a:spcBef>
            </a:pPr>
            <a:r>
              <a:rPr sz="6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Goods</a:t>
            </a:r>
            <a:r>
              <a:rPr sz="60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6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&amp;</a:t>
            </a:r>
            <a:r>
              <a:rPr sz="600" kern="0" spc="50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6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Services</a:t>
            </a:r>
            <a:r>
              <a:rPr sz="6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Flows</a:t>
            </a:r>
            <a:endParaRPr sz="6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4" name="object 112">
            <a:extLst>
              <a:ext uri="{FF2B5EF4-FFF2-40B4-BE49-F238E27FC236}">
                <a16:creationId xmlns:a16="http://schemas.microsoft.com/office/drawing/2014/main" id="{F9084D89-E4D4-B2FE-36D8-AA19BC85FAF5}"/>
              </a:ext>
            </a:extLst>
          </p:cNvPr>
          <p:cNvSpPr txBox="1"/>
          <p:nvPr/>
        </p:nvSpPr>
        <p:spPr>
          <a:xfrm>
            <a:off x="10579989" y="3448634"/>
            <a:ext cx="398145" cy="1193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6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6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6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Flows</a:t>
            </a:r>
            <a:endParaRPr sz="6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5" name="object 113">
            <a:extLst>
              <a:ext uri="{FF2B5EF4-FFF2-40B4-BE49-F238E27FC236}">
                <a16:creationId xmlns:a16="http://schemas.microsoft.com/office/drawing/2014/main" id="{34235B2D-9DB9-2A5C-B2F7-B693464E328A}"/>
              </a:ext>
            </a:extLst>
          </p:cNvPr>
          <p:cNvSpPr txBox="1"/>
          <p:nvPr/>
        </p:nvSpPr>
        <p:spPr>
          <a:xfrm>
            <a:off x="5975350" y="3868877"/>
            <a:ext cx="895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kern="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6" name="object 114">
            <a:extLst>
              <a:ext uri="{FF2B5EF4-FFF2-40B4-BE49-F238E27FC236}">
                <a16:creationId xmlns:a16="http://schemas.microsoft.com/office/drawing/2014/main" id="{AE2CD645-4C32-2004-15C8-0D46D92BFFFD}"/>
              </a:ext>
            </a:extLst>
          </p:cNvPr>
          <p:cNvSpPr txBox="1"/>
          <p:nvPr/>
        </p:nvSpPr>
        <p:spPr>
          <a:xfrm>
            <a:off x="7157084" y="3868877"/>
            <a:ext cx="895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kern="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7" name="object 115">
            <a:extLst>
              <a:ext uri="{FF2B5EF4-FFF2-40B4-BE49-F238E27FC236}">
                <a16:creationId xmlns:a16="http://schemas.microsoft.com/office/drawing/2014/main" id="{3AAA0738-6159-88FD-95D6-490FB5C56BAC}"/>
              </a:ext>
            </a:extLst>
          </p:cNvPr>
          <p:cNvSpPr txBox="1"/>
          <p:nvPr/>
        </p:nvSpPr>
        <p:spPr>
          <a:xfrm>
            <a:off x="8390890" y="3881373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kern="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8" name="object 116">
            <a:extLst>
              <a:ext uri="{FF2B5EF4-FFF2-40B4-BE49-F238E27FC236}">
                <a16:creationId xmlns:a16="http://schemas.microsoft.com/office/drawing/2014/main" id="{D121F7F1-F503-FB93-C92D-59596FD80579}"/>
              </a:ext>
            </a:extLst>
          </p:cNvPr>
          <p:cNvSpPr txBox="1"/>
          <p:nvPr/>
        </p:nvSpPr>
        <p:spPr>
          <a:xfrm>
            <a:off x="9583293" y="3876294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kern="0" spc="-5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9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9" name="object 117">
            <a:extLst>
              <a:ext uri="{FF2B5EF4-FFF2-40B4-BE49-F238E27FC236}">
                <a16:creationId xmlns:a16="http://schemas.microsoft.com/office/drawing/2014/main" id="{AFE14AB9-EC25-27FB-CC0A-FE2F78C7EF11}"/>
              </a:ext>
            </a:extLst>
          </p:cNvPr>
          <p:cNvSpPr txBox="1"/>
          <p:nvPr/>
        </p:nvSpPr>
        <p:spPr>
          <a:xfrm>
            <a:off x="5964173" y="4451984"/>
            <a:ext cx="1055370" cy="631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Risks: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Vendor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pricing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99500"/>
              </a:lnSpc>
              <a:spcBef>
                <a:spcPts val="1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exposure,</a:t>
            </a:r>
            <a:r>
              <a:rPr sz="800" kern="0" spc="10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material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process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leakage, supply</a:t>
            </a:r>
            <a:r>
              <a:rPr sz="800" kern="0" spc="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interruption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0" name="object 118">
            <a:extLst>
              <a:ext uri="{FF2B5EF4-FFF2-40B4-BE49-F238E27FC236}">
                <a16:creationId xmlns:a16="http://schemas.microsoft.com/office/drawing/2014/main" id="{E99F10A9-F928-EA8C-B727-DBE3566F5CD3}"/>
              </a:ext>
            </a:extLst>
          </p:cNvPr>
          <p:cNvSpPr txBox="1"/>
          <p:nvPr/>
        </p:nvSpPr>
        <p:spPr>
          <a:xfrm>
            <a:off x="7202805" y="4470272"/>
            <a:ext cx="1035685" cy="631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Risks: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Shutdown</a:t>
            </a:r>
            <a:r>
              <a:rPr sz="800" kern="0" spc="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/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disruption,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99400"/>
              </a:lnSpc>
              <a:spcBef>
                <a:spcPts val="20"/>
              </a:spcBef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Trade</a:t>
            </a:r>
            <a:r>
              <a:rPr sz="8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secret</a:t>
            </a:r>
            <a:r>
              <a:rPr sz="8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/</a:t>
            </a:r>
            <a:r>
              <a:rPr sz="8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process leakage,</a:t>
            </a:r>
            <a:r>
              <a:rPr sz="8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Attacks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on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production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quality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1" name="object 119">
            <a:extLst>
              <a:ext uri="{FF2B5EF4-FFF2-40B4-BE49-F238E27FC236}">
                <a16:creationId xmlns:a16="http://schemas.microsoft.com/office/drawing/2014/main" id="{01257B06-7E8D-6B0E-E21F-9CC4373657E7}"/>
              </a:ext>
            </a:extLst>
          </p:cNvPr>
          <p:cNvSpPr txBox="1"/>
          <p:nvPr/>
        </p:nvSpPr>
        <p:spPr>
          <a:xfrm>
            <a:off x="8416290" y="4483353"/>
            <a:ext cx="1035685" cy="388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Risks: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lnSpc>
                <a:spcPts val="969"/>
              </a:lnSpc>
              <a:spcBef>
                <a:spcPts val="1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Shutdown</a:t>
            </a:r>
            <a:r>
              <a:rPr sz="800" kern="0" spc="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/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Disruption,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Process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leakage,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2" name="object 120">
            <a:extLst>
              <a:ext uri="{FF2B5EF4-FFF2-40B4-BE49-F238E27FC236}">
                <a16:creationId xmlns:a16="http://schemas.microsoft.com/office/drawing/2014/main" id="{DD152B89-DE1B-5590-C0CC-A6298682EA31}"/>
              </a:ext>
            </a:extLst>
          </p:cNvPr>
          <p:cNvSpPr txBox="1"/>
          <p:nvPr/>
        </p:nvSpPr>
        <p:spPr>
          <a:xfrm>
            <a:off x="9622663" y="4483353"/>
            <a:ext cx="9817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Risks: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lnSpc>
                <a:spcPts val="969"/>
              </a:lnSpc>
              <a:spcBef>
                <a:spcPts val="1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Client</a:t>
            </a:r>
            <a:r>
              <a:rPr sz="8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8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&amp;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security exposure,</a:t>
            </a:r>
            <a:r>
              <a:rPr sz="800" kern="0" spc="8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service disruption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3" name="object 121">
            <a:extLst>
              <a:ext uri="{FF2B5EF4-FFF2-40B4-BE49-F238E27FC236}">
                <a16:creationId xmlns:a16="http://schemas.microsoft.com/office/drawing/2014/main" id="{51FE7E48-46E8-76A8-CFB2-0805E4619A50}"/>
              </a:ext>
            </a:extLst>
          </p:cNvPr>
          <p:cNvSpPr txBox="1"/>
          <p:nvPr/>
        </p:nvSpPr>
        <p:spPr>
          <a:xfrm>
            <a:off x="10754994" y="4424298"/>
            <a:ext cx="82486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Overall: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Cyberthreats</a:t>
            </a:r>
            <a:r>
              <a:rPr sz="800" kern="0" spc="50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have</a:t>
            </a:r>
            <a:r>
              <a:rPr sz="8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significant monetary, reputational,</a:t>
            </a:r>
            <a:r>
              <a:rPr sz="800" kern="0" spc="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legal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productive consequences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4" name="object 122">
            <a:extLst>
              <a:ext uri="{FF2B5EF4-FFF2-40B4-BE49-F238E27FC236}">
                <a16:creationId xmlns:a16="http://schemas.microsoft.com/office/drawing/2014/main" id="{699562F4-445A-F011-F934-5A7744137468}"/>
              </a:ext>
            </a:extLst>
          </p:cNvPr>
          <p:cNvSpPr txBox="1"/>
          <p:nvPr/>
        </p:nvSpPr>
        <p:spPr>
          <a:xfrm>
            <a:off x="5973571" y="5190235"/>
            <a:ext cx="1854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Necessary</a:t>
            </a:r>
            <a:r>
              <a:rPr sz="9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Cross-</a:t>
            </a:r>
            <a:r>
              <a:rPr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Chain</a:t>
            </a:r>
            <a:r>
              <a:rPr sz="9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9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Solutions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125" name="object 123">
            <a:extLst>
              <a:ext uri="{FF2B5EF4-FFF2-40B4-BE49-F238E27FC236}">
                <a16:creationId xmlns:a16="http://schemas.microsoft.com/office/drawing/2014/main" id="{57006F58-E3E8-9EF1-06C1-4E30BD161924}"/>
              </a:ext>
            </a:extLst>
          </p:cNvPr>
          <p:cNvGraphicFramePr>
            <a:graphicFrameLocks noGrp="1"/>
          </p:cNvGraphicFramePr>
          <p:nvPr/>
        </p:nvGraphicFramePr>
        <p:xfrm>
          <a:off x="5971540" y="5363464"/>
          <a:ext cx="5591174" cy="630555"/>
        </p:xfrm>
        <a:graphic>
          <a:graphicData uri="http://schemas.openxmlformats.org/drawingml/2006/table">
            <a:tbl>
              <a:tblPr firstRow="1" bandRow="1"/>
              <a:tblGrid>
                <a:gridCol w="185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8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89610" marR="182880" indent="-526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 &amp;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Vulnerability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Detection Systems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8255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DevSecOps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8608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IR</a:t>
                      </a:r>
                      <a:r>
                        <a:rPr sz="900" spc="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Planning</a:t>
                      </a:r>
                      <a:r>
                        <a:rPr sz="900" spc="-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165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EDR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Tools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254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Managed</a:t>
                      </a:r>
                      <a:r>
                        <a:rPr sz="900" spc="-5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Service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Partners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715010" marR="157480" indent="-5257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 &amp;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Vulnerability</a:t>
                      </a:r>
                      <a:r>
                        <a:rPr sz="900" spc="-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Detection Systems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46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7" name="object 125">
            <a:extLst>
              <a:ext uri="{FF2B5EF4-FFF2-40B4-BE49-F238E27FC236}">
                <a16:creationId xmlns:a16="http://schemas.microsoft.com/office/drawing/2014/main" id="{2A554AE1-2304-A8BA-1BEE-8AE602F1FE8D}"/>
              </a:ext>
            </a:extLst>
          </p:cNvPr>
          <p:cNvSpPr/>
          <p:nvPr/>
        </p:nvSpPr>
        <p:spPr>
          <a:xfrm>
            <a:off x="596645" y="1058417"/>
            <a:ext cx="4484370" cy="0"/>
          </a:xfrm>
          <a:custGeom>
            <a:avLst/>
            <a:gdLst/>
            <a:ahLst/>
            <a:cxnLst/>
            <a:rect l="l" t="t" r="r" b="b"/>
            <a:pathLst>
              <a:path w="4484370">
                <a:moveTo>
                  <a:pt x="0" y="0"/>
                </a:moveTo>
                <a:lnTo>
                  <a:pt x="448398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8" name="object 126">
            <a:extLst>
              <a:ext uri="{FF2B5EF4-FFF2-40B4-BE49-F238E27FC236}">
                <a16:creationId xmlns:a16="http://schemas.microsoft.com/office/drawing/2014/main" id="{E5BBFD55-C4F4-6791-24F5-3AAB75189D42}"/>
              </a:ext>
            </a:extLst>
          </p:cNvPr>
          <p:cNvSpPr/>
          <p:nvPr/>
        </p:nvSpPr>
        <p:spPr>
          <a:xfrm>
            <a:off x="5904738" y="1378458"/>
            <a:ext cx="5667375" cy="0"/>
          </a:xfrm>
          <a:custGeom>
            <a:avLst/>
            <a:gdLst/>
            <a:ahLst/>
            <a:cxnLst/>
            <a:rect l="l" t="t" r="r" b="b"/>
            <a:pathLst>
              <a:path w="5667375">
                <a:moveTo>
                  <a:pt x="0" y="0"/>
                </a:moveTo>
                <a:lnTo>
                  <a:pt x="5667247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3141096-F809-EA26-4EC0-42AF8BF109EA}"/>
              </a:ext>
            </a:extLst>
          </p:cNvPr>
          <p:cNvCxnSpPr/>
          <p:nvPr/>
        </p:nvCxnSpPr>
        <p:spPr>
          <a:xfrm>
            <a:off x="635381" y="698222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4A2453-62C0-199A-C33F-EA15F245F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428" y="-98214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8FA2DC-F0AD-4CE1-B936-0C6AB8AA8197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bject 4">
            <a:extLst>
              <a:ext uri="{FF2B5EF4-FFF2-40B4-BE49-F238E27FC236}">
                <a16:creationId xmlns:a16="http://schemas.microsoft.com/office/drawing/2014/main" id="{09322E36-BE7A-E2C8-50D7-91D1470F2824}"/>
              </a:ext>
            </a:extLst>
          </p:cNvPr>
          <p:cNvSpPr txBox="1">
            <a:spLocks/>
          </p:cNvSpPr>
          <p:nvPr/>
        </p:nvSpPr>
        <p:spPr>
          <a:xfrm>
            <a:off x="635508" y="307172"/>
            <a:ext cx="9849485" cy="502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Challenges and Mitigation</a:t>
            </a:r>
          </a:p>
          <a:p>
            <a:pPr marL="12700" marR="0" lvl="0" indent="0" defTabSz="91440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 look into the challenges and mitigations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60DA57F-0F40-0E71-5385-27B1F1D4D5B5}"/>
              </a:ext>
            </a:extLst>
          </p:cNvPr>
          <p:cNvSpPr/>
          <p:nvPr/>
        </p:nvSpPr>
        <p:spPr>
          <a:xfrm>
            <a:off x="685800" y="1305427"/>
            <a:ext cx="5203658" cy="1034693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 may reduce manual labor requirements, creating employee anxiety and resistance</a:t>
            </a:r>
            <a:endParaRPr lang="en-IN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54DACD7-AA32-7738-8715-FED290AFEDBB}"/>
              </a:ext>
            </a:extLst>
          </p:cNvPr>
          <p:cNvSpPr/>
          <p:nvPr/>
        </p:nvSpPr>
        <p:spPr>
          <a:xfrm>
            <a:off x="685800" y="2604860"/>
            <a:ext cx="5203658" cy="1034693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Increased connectivity creates vulnerabilities to cyber attacks and data breaches</a:t>
            </a:r>
            <a:endParaRPr lang="en-IN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A0F7318-C9FF-F342-C858-EEF6969919C2}"/>
              </a:ext>
            </a:extLst>
          </p:cNvPr>
          <p:cNvSpPr/>
          <p:nvPr/>
        </p:nvSpPr>
        <p:spPr>
          <a:xfrm>
            <a:off x="685800" y="3904293"/>
            <a:ext cx="5203658" cy="1034693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 integration with modern AI platforms requires significant technical expertise</a:t>
            </a:r>
            <a:endParaRPr lang="en-IN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B1EC519-11A3-E166-A883-B033DB52F67E}"/>
              </a:ext>
            </a:extLst>
          </p:cNvPr>
          <p:cNvSpPr/>
          <p:nvPr/>
        </p:nvSpPr>
        <p:spPr>
          <a:xfrm>
            <a:off x="685800" y="5203726"/>
            <a:ext cx="5203658" cy="1034693"/>
          </a:xfrm>
          <a:prstGeom prst="wedgeRect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Cultural resistance to data-driven decision making and automated processes</a:t>
            </a:r>
            <a:endParaRPr lang="en-IN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6520F7D-05F7-BE94-BBBE-F5341BC89172}"/>
              </a:ext>
            </a:extLst>
          </p:cNvPr>
          <p:cNvSpPr/>
          <p:nvPr/>
        </p:nvSpPr>
        <p:spPr>
          <a:xfrm>
            <a:off x="6302544" y="1305427"/>
            <a:ext cx="5203658" cy="103469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Comprehensive retraining programs converting operations staff into AI system operators, with analytics academies providing data science education</a:t>
            </a:r>
            <a:endParaRPr lang="en-IN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EEA84A3-51CC-DF80-71C0-DE019B123000}"/>
              </a:ext>
            </a:extLst>
          </p:cNvPr>
          <p:cNvSpPr/>
          <p:nvPr/>
        </p:nvSpPr>
        <p:spPr>
          <a:xfrm>
            <a:off x="6302544" y="2604860"/>
            <a:ext cx="5203658" cy="103469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Multi-layered security architecture including network segmentation, multi-factor authentication, intrusion detection systems, and regular security audits</a:t>
            </a:r>
            <a:endParaRPr lang="en-IN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803ACBF-0D26-BE7C-FDF0-409969A0DD19}"/>
              </a:ext>
            </a:extLst>
          </p:cNvPr>
          <p:cNvSpPr/>
          <p:nvPr/>
        </p:nvSpPr>
        <p:spPr>
          <a:xfrm>
            <a:off x="6302544" y="3904293"/>
            <a:ext cx="5203658" cy="103469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Phased implementation approach with specialized integration partners and gradual system replacement strategies</a:t>
            </a:r>
            <a:endParaRPr lang="en-IN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E120CE50-4C9E-B78D-ADA2-A79E9A6AC074}"/>
              </a:ext>
            </a:extLst>
          </p:cNvPr>
          <p:cNvSpPr/>
          <p:nvPr/>
        </p:nvSpPr>
        <p:spPr>
          <a:xfrm>
            <a:off x="6302544" y="5203726"/>
            <a:ext cx="5203658" cy="103469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Clear communication of benefits, stakeholder involvement in implementation planning, and demonstration of early wins through pilot programs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82451-4BEF-BC73-7A1E-161BAE3CA56C}"/>
              </a:ext>
            </a:extLst>
          </p:cNvPr>
          <p:cNvSpPr txBox="1"/>
          <p:nvPr/>
        </p:nvSpPr>
        <p:spPr>
          <a:xfrm>
            <a:off x="2761247" y="948159"/>
            <a:ext cx="1052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Challenge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0C92D-26EA-FAB4-8711-74AF516A2127}"/>
              </a:ext>
            </a:extLst>
          </p:cNvPr>
          <p:cNvSpPr txBox="1"/>
          <p:nvPr/>
        </p:nvSpPr>
        <p:spPr>
          <a:xfrm>
            <a:off x="8377992" y="948159"/>
            <a:ext cx="1052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Mitigation</a:t>
            </a:r>
            <a:endParaRPr lang="en-IN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476C60-761E-DA5F-BC07-11B28E7B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1EE8-CE78-74E8-5626-BFF0141B5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AF2D7967-8DE1-D164-B2CD-45CF3E05AD9A}"/>
              </a:ext>
            </a:extLst>
          </p:cNvPr>
          <p:cNvGrpSpPr/>
          <p:nvPr/>
        </p:nvGrpSpPr>
        <p:grpSpPr>
          <a:xfrm>
            <a:off x="304418" y="0"/>
            <a:ext cx="12193905" cy="6959599"/>
            <a:chOff x="0" y="-1"/>
            <a:chExt cx="12193523" cy="6858000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FFEF6766-9BBC-1B03-5B9A-343A7D2E48C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1EE4B821-8210-D6ED-EBB5-949B125B8D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1A4D4B-A441-A16D-FCC6-605D05DA4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"/>
            <a:ext cx="4362069" cy="6959599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5778DCD5-87EA-9373-1B4C-711578E6EAEB}"/>
              </a:ext>
            </a:extLst>
          </p:cNvPr>
          <p:cNvSpPr/>
          <p:nvPr/>
        </p:nvSpPr>
        <p:spPr>
          <a:xfrm>
            <a:off x="-2" y="-6"/>
            <a:ext cx="12498325" cy="6959598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41876976-7B31-DF63-071B-4AB0D67B3184}"/>
              </a:ext>
            </a:extLst>
          </p:cNvPr>
          <p:cNvSpPr txBox="1">
            <a:spLocks/>
          </p:cNvSpPr>
          <p:nvPr/>
        </p:nvSpPr>
        <p:spPr>
          <a:xfrm>
            <a:off x="3360419" y="780745"/>
            <a:ext cx="54724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Financials</a:t>
            </a: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E7383E95-8A3E-164B-4273-4CD762EA150C}"/>
              </a:ext>
            </a:extLst>
          </p:cNvPr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793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5EA912-FB59-5832-3D67-156200C65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22506"/>
              </p:ext>
            </p:extLst>
          </p:nvPr>
        </p:nvGraphicFramePr>
        <p:xfrm>
          <a:off x="883318" y="1649329"/>
          <a:ext cx="5270500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757633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740534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89095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8437254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60845311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53731750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Year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Capex (INR Cr)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Operating Cost (INR Cr)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Savings Realized (INR Cr)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Net Cash Flow (INR Cr)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Cumulative Cash Flow (INR Cr)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31941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–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–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-180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-180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442044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–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413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261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81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473274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–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826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734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815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11127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–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1,033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1,001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1,816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86083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F72050-0E32-696E-D358-0CE268F48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85888"/>
              </p:ext>
            </p:extLst>
          </p:nvPr>
        </p:nvGraphicFramePr>
        <p:xfrm>
          <a:off x="394960" y="3271016"/>
          <a:ext cx="6311900" cy="1657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381080815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99010501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7529683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11149289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778293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053954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2751092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Scenario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Annual Savings (INR Cr)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Year 1 Net CF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Year 2 Net CF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Year 3 Net CF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3-Year ROI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IRR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09568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Conservative (70%)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723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146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549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702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1041%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&gt;150%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05351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Base Case (100%)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1,033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734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1,001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623%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224%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2576589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Optimistic (130%)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1,342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376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919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1,300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2089%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&gt;300%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063135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36B01E4-6036-7706-2C80-AA80A0D4547D}"/>
              </a:ext>
            </a:extLst>
          </p:cNvPr>
          <p:cNvSpPr/>
          <p:nvPr/>
        </p:nvSpPr>
        <p:spPr>
          <a:xfrm>
            <a:off x="6965847" y="1626119"/>
            <a:ext cx="4673739" cy="2708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/>
              <a:t>Digital Infrastructure (INR ~80 Cr)</a:t>
            </a:r>
            <a:endParaRPr lang="en-IN" sz="1400" dirty="0"/>
          </a:p>
          <a:p>
            <a:pPr lvl="1"/>
            <a:r>
              <a:rPr lang="en-IN" sz="1400" dirty="0"/>
              <a:t>Smart grid systems, IoT sensors, predictive analytics platforms</a:t>
            </a:r>
            <a:br>
              <a:rPr lang="en-IN" sz="1400" dirty="0"/>
            </a:br>
            <a:endParaRPr lang="en-IN" sz="1400" dirty="0"/>
          </a:p>
          <a:p>
            <a:r>
              <a:rPr lang="en-IN" sz="1400" b="1" dirty="0"/>
              <a:t>Process Automation &amp; AI (INR ~60 Cr)</a:t>
            </a:r>
            <a:endParaRPr lang="en-IN" sz="1400" dirty="0"/>
          </a:p>
          <a:p>
            <a:pPr lvl="1"/>
            <a:r>
              <a:rPr lang="en-IN" sz="1400" dirty="0"/>
              <a:t>Automated inspection, process optimization algorithms</a:t>
            </a:r>
            <a:br>
              <a:rPr lang="en-IN" sz="1400" dirty="0"/>
            </a:br>
            <a:endParaRPr lang="en-IN" sz="1400" dirty="0"/>
          </a:p>
          <a:p>
            <a:r>
              <a:rPr lang="en-IN" sz="1400" b="1" dirty="0"/>
              <a:t>Energy &amp; Production Efficiency (INR ~40 Cr)</a:t>
            </a:r>
            <a:endParaRPr lang="en-IN" sz="1400" dirty="0"/>
          </a:p>
          <a:p>
            <a:pPr lvl="1"/>
            <a:r>
              <a:rPr lang="en-IN" sz="1400" dirty="0"/>
              <a:t>Furnace upgrades, throughput optimization</a:t>
            </a:r>
            <a:br>
              <a:rPr lang="en-IN" sz="1400" dirty="0"/>
            </a:br>
            <a:endParaRPr lang="en-IN" sz="1400" dirty="0"/>
          </a:p>
          <a:p>
            <a:r>
              <a:rPr lang="en-IN" sz="1400" b="1" dirty="0"/>
              <a:t>Workforce Transformation (INR ~20 Cr)</a:t>
            </a:r>
            <a:endParaRPr lang="en-IN" sz="1400" dirty="0"/>
          </a:p>
          <a:p>
            <a:pPr lvl="1"/>
            <a:r>
              <a:rPr lang="en-IN" sz="1400" dirty="0"/>
              <a:t>Training, change management, digital adoption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6C8FF2-FA38-C84E-2A09-91D80A9A05B7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32817F12-F729-E539-CFD8-CA6BE42F1422}"/>
              </a:ext>
            </a:extLst>
          </p:cNvPr>
          <p:cNvSpPr txBox="1">
            <a:spLocks/>
          </p:cNvSpPr>
          <p:nvPr/>
        </p:nvSpPr>
        <p:spPr>
          <a:xfrm>
            <a:off x="635508" y="307172"/>
            <a:ext cx="9849485" cy="502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Challenges and Mitigation</a:t>
            </a:r>
          </a:p>
          <a:p>
            <a:pPr marL="12700" marR="0" lvl="0" indent="0" defTabSz="91440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 look into the challenges and mitigations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26989-23E8-40B1-1E33-8EB7450E50ED}"/>
              </a:ext>
            </a:extLst>
          </p:cNvPr>
          <p:cNvSpPr txBox="1"/>
          <p:nvPr/>
        </p:nvSpPr>
        <p:spPr>
          <a:xfrm>
            <a:off x="635508" y="1220480"/>
            <a:ext cx="583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Cash Flow Projection (Base Case, 100% Savings Realization)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05CC-9CA2-7AEA-C71C-604970984575}"/>
              </a:ext>
            </a:extLst>
          </p:cNvPr>
          <p:cNvSpPr txBox="1"/>
          <p:nvPr/>
        </p:nvSpPr>
        <p:spPr>
          <a:xfrm>
            <a:off x="2350752" y="2901684"/>
            <a:ext cx="2335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Risk Scenario Analysis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B42D059-9BB6-D380-3E1E-5475A15410D1}"/>
              </a:ext>
            </a:extLst>
          </p:cNvPr>
          <p:cNvSpPr/>
          <p:nvPr/>
        </p:nvSpPr>
        <p:spPr>
          <a:xfrm>
            <a:off x="394960" y="5028923"/>
            <a:ext cx="6311900" cy="1580647"/>
          </a:xfrm>
          <a:prstGeom prst="parallelogram">
            <a:avLst>
              <a:gd name="adj" fmla="val 3079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initiative requires </a:t>
            </a:r>
            <a:r>
              <a:rPr lang="en-US" sz="1600" b="1" dirty="0"/>
              <a:t>INR 276 Cr (over 3 years)</a:t>
            </a:r>
            <a:r>
              <a:rPr lang="en-US" sz="1600" dirty="0"/>
              <a:t> but delivers </a:t>
            </a:r>
            <a:r>
              <a:rPr lang="en-US" sz="1600" b="1" dirty="0"/>
              <a:t>INR 1,996 Cr in net value</a:t>
            </a:r>
            <a:r>
              <a:rPr lang="en-US" sz="1600" dirty="0"/>
              <a:t>, with an </a:t>
            </a:r>
            <a:r>
              <a:rPr lang="en-US" sz="1600" b="1" dirty="0"/>
              <a:t>IRR of 224%</a:t>
            </a:r>
            <a:r>
              <a:rPr lang="en-US" sz="1600" dirty="0"/>
              <a:t> and </a:t>
            </a:r>
            <a:r>
              <a:rPr lang="en-US" sz="1600" b="1" dirty="0"/>
              <a:t>payback in &lt;1 year</a:t>
            </a:r>
            <a:r>
              <a:rPr lang="en-US" sz="1600" dirty="0"/>
              <a:t>. It lifts EBITDA from </a:t>
            </a:r>
            <a:r>
              <a:rPr lang="en-US" sz="1600" b="1" dirty="0"/>
              <a:t>25% to 35%</a:t>
            </a:r>
            <a:r>
              <a:rPr lang="en-US" sz="1600" dirty="0"/>
              <a:t>, improving profitability by </a:t>
            </a:r>
            <a:r>
              <a:rPr lang="en-US" sz="1600" b="1" dirty="0"/>
              <a:t>40%</a:t>
            </a:r>
            <a:r>
              <a:rPr lang="en-US" sz="1600" dirty="0"/>
              <a:t>. Even under conservative assumptions, returns remain measurable.</a:t>
            </a:r>
            <a:endParaRPr lang="en-IN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8C48D-378B-1C89-8654-8EA1E126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DDEA154-B833-01D5-6BBD-20E40F2275A6}"/>
              </a:ext>
            </a:extLst>
          </p:cNvPr>
          <p:cNvSpPr/>
          <p:nvPr/>
        </p:nvSpPr>
        <p:spPr>
          <a:xfrm>
            <a:off x="6965847" y="4452168"/>
            <a:ext cx="4727214" cy="1247308"/>
          </a:xfrm>
          <a:prstGeom prst="homePlate">
            <a:avLst>
              <a:gd name="adj" fmla="val 24534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➡ </a:t>
            </a:r>
            <a:r>
              <a:rPr lang="en-IN" sz="2000" b="1" dirty="0"/>
              <a:t>Total Initial Investment:</a:t>
            </a:r>
            <a:r>
              <a:rPr lang="en-IN" sz="2000" dirty="0"/>
              <a:t> INR </a:t>
            </a:r>
            <a:r>
              <a:rPr lang="en-IN" sz="2000" b="1" dirty="0"/>
              <a:t>180 Cr</a:t>
            </a:r>
            <a:br>
              <a:rPr lang="en-IN" sz="2000" dirty="0"/>
            </a:br>
            <a:r>
              <a:rPr lang="en-IN" sz="2000" dirty="0"/>
              <a:t>➡ </a:t>
            </a:r>
            <a:r>
              <a:rPr lang="en-IN" sz="2000" b="1" dirty="0"/>
              <a:t>Annual Operating Costs:</a:t>
            </a:r>
            <a:r>
              <a:rPr lang="en-IN" sz="2000" dirty="0"/>
              <a:t> INR </a:t>
            </a:r>
            <a:r>
              <a:rPr lang="en-IN" sz="2000" b="1" dirty="0"/>
              <a:t>32 Cr</a:t>
            </a:r>
            <a:endParaRPr lang="en-IN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690166-1C26-1CEA-5D3C-0E1FBCC863A9}"/>
              </a:ext>
            </a:extLst>
          </p:cNvPr>
          <p:cNvSpPr/>
          <p:nvPr/>
        </p:nvSpPr>
        <p:spPr>
          <a:xfrm>
            <a:off x="6789955" y="1346919"/>
            <a:ext cx="5007085" cy="27919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Investment Buckets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25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84CDDB-E1D5-18CE-F880-EFF18DC6B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00818"/>
              </p:ext>
            </p:extLst>
          </p:nvPr>
        </p:nvGraphicFramePr>
        <p:xfrm>
          <a:off x="635508" y="1090905"/>
          <a:ext cx="7433148" cy="49970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88017">
                  <a:extLst>
                    <a:ext uri="{9D8B030D-6E8A-4147-A177-3AD203B41FA5}">
                      <a16:colId xmlns:a16="http://schemas.microsoft.com/office/drawing/2014/main" val="1157484072"/>
                    </a:ext>
                  </a:extLst>
                </a:gridCol>
                <a:gridCol w="1417274">
                  <a:extLst>
                    <a:ext uri="{9D8B030D-6E8A-4147-A177-3AD203B41FA5}">
                      <a16:colId xmlns:a16="http://schemas.microsoft.com/office/drawing/2014/main" val="1019256596"/>
                    </a:ext>
                  </a:extLst>
                </a:gridCol>
                <a:gridCol w="926564">
                  <a:extLst>
                    <a:ext uri="{9D8B030D-6E8A-4147-A177-3AD203B41FA5}">
                      <a16:colId xmlns:a16="http://schemas.microsoft.com/office/drawing/2014/main" val="1970088781"/>
                    </a:ext>
                  </a:extLst>
                </a:gridCol>
                <a:gridCol w="1064795">
                  <a:extLst>
                    <a:ext uri="{9D8B030D-6E8A-4147-A177-3AD203B41FA5}">
                      <a16:colId xmlns:a16="http://schemas.microsoft.com/office/drawing/2014/main" val="2759552628"/>
                    </a:ext>
                  </a:extLst>
                </a:gridCol>
                <a:gridCol w="1744386">
                  <a:extLst>
                    <a:ext uri="{9D8B030D-6E8A-4147-A177-3AD203B41FA5}">
                      <a16:colId xmlns:a16="http://schemas.microsoft.com/office/drawing/2014/main" val="2910729800"/>
                    </a:ext>
                  </a:extLst>
                </a:gridCol>
                <a:gridCol w="511535">
                  <a:extLst>
                    <a:ext uri="{9D8B030D-6E8A-4147-A177-3AD203B41FA5}">
                      <a16:colId xmlns:a16="http://schemas.microsoft.com/office/drawing/2014/main" val="2860774465"/>
                    </a:ext>
                  </a:extLst>
                </a:gridCol>
                <a:gridCol w="532250">
                  <a:extLst>
                    <a:ext uri="{9D8B030D-6E8A-4147-A177-3AD203B41FA5}">
                      <a16:colId xmlns:a16="http://schemas.microsoft.com/office/drawing/2014/main" val="3191158524"/>
                    </a:ext>
                  </a:extLst>
                </a:gridCol>
                <a:gridCol w="648327">
                  <a:extLst>
                    <a:ext uri="{9D8B030D-6E8A-4147-A177-3AD203B41FA5}">
                      <a16:colId xmlns:a16="http://schemas.microsoft.com/office/drawing/2014/main" val="1923176907"/>
                    </a:ext>
                  </a:extLst>
                </a:gridCol>
              </a:tblGrid>
              <a:tr h="5765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Priority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Area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Savings (INR Cr)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% Improvement / Reduction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Key Drivers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Impact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Cost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b="1" u="none" strike="noStrike" dirty="0">
                          <a:effectLst/>
                        </a:rPr>
                        <a:t>Effort</a:t>
                      </a:r>
                      <a:endParaRPr lang="en-IN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181534"/>
                  </a:ext>
                </a:extLst>
              </a:tr>
              <a:tr h="7687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1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Energy Efficiency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300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20% consumption reduction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Furnace optimization, smart grid management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1609116947"/>
                  </a:ext>
                </a:extLst>
              </a:tr>
              <a:tr h="7687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Production Optimization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200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8% throughput improvement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Bottleneck elimination, process optimization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801732300"/>
                  </a:ext>
                </a:extLst>
              </a:tr>
              <a:tr h="7687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Predictive Maintenance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200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25% cost reduction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Proactive scheduling, downtime prevention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691468410"/>
                  </a:ext>
                </a:extLst>
              </a:tr>
              <a:tr h="7687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Raw Material Management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158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3.5% cost reduction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Optimized procurement, better inventory, waste cut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Low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605177631"/>
                  </a:ext>
                </a:extLst>
              </a:tr>
              <a:tr h="5765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Quality Control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175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35% cost reduction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Automated inspection, defect prevention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Medium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High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746813168"/>
                  </a:ext>
                </a:extLst>
              </a:tr>
              <a:tr h="19219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Total Gross Savings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1,033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 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2916943687"/>
                  </a:ext>
                </a:extLst>
              </a:tr>
              <a:tr h="5765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Net Additional EBITDA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1,001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After accounting for operational costs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>
                          <a:effectLst/>
                        </a:rPr>
                        <a:t>–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000" u="none" strike="noStrike" dirty="0">
                          <a:effectLst/>
                        </a:rPr>
                        <a:t>–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/>
                </a:tc>
                <a:extLst>
                  <a:ext uri="{0D108BD9-81ED-4DB2-BD59-A6C34878D82A}">
                    <a16:rowId xmlns:a16="http://schemas.microsoft.com/office/drawing/2014/main" val="311034674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700465-9FE8-AC3F-7969-5DB0C92526D1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DED7D5B0-DD0F-E56E-7228-D2C6894D37D8}"/>
              </a:ext>
            </a:extLst>
          </p:cNvPr>
          <p:cNvSpPr txBox="1">
            <a:spLocks/>
          </p:cNvSpPr>
          <p:nvPr/>
        </p:nvSpPr>
        <p:spPr>
          <a:xfrm>
            <a:off x="635508" y="307172"/>
            <a:ext cx="9849485" cy="502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Cost Benefit Analysis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ts val="14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 deeper look at the Returns on our Investments and ICE Prioritization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ACBAD7-7D28-5B9C-3D74-EF93477C2F25}"/>
              </a:ext>
            </a:extLst>
          </p:cNvPr>
          <p:cNvSpPr/>
          <p:nvPr/>
        </p:nvSpPr>
        <p:spPr>
          <a:xfrm>
            <a:off x="8247647" y="1080353"/>
            <a:ext cx="3308845" cy="1541616"/>
          </a:xfrm>
          <a:prstGeom prst="wedgeRect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Energy Efficiency is the Top Lever</a:t>
            </a:r>
            <a:endParaRPr lang="en-US" sz="1400" dirty="0"/>
          </a:p>
          <a:p>
            <a:r>
              <a:rPr lang="en-US" sz="1000" dirty="0"/>
              <a:t>With </a:t>
            </a:r>
            <a:r>
              <a:rPr lang="en-US" sz="1000" b="1" dirty="0"/>
              <a:t>INR 300 Cr annual savings</a:t>
            </a:r>
            <a:r>
              <a:rPr lang="en-US" sz="1000" dirty="0"/>
              <a:t>, this delivers the </a:t>
            </a:r>
            <a:r>
              <a:rPr lang="en-US" sz="1000" b="1" dirty="0"/>
              <a:t>highest financial impact</a:t>
            </a:r>
            <a:r>
              <a:rPr lang="en-US" sz="1000" dirty="0"/>
              <a:t>.</a:t>
            </a:r>
          </a:p>
          <a:p>
            <a:r>
              <a:rPr lang="en-US" sz="1000" dirty="0"/>
              <a:t>Moderate cost and effort make it a </a:t>
            </a:r>
            <a:r>
              <a:rPr lang="en-US" sz="1000" b="1" dirty="0"/>
              <a:t>quick-win strategic initiative</a:t>
            </a:r>
            <a:r>
              <a:rPr lang="en-US" sz="1000" dirty="0"/>
              <a:t>.</a:t>
            </a:r>
          </a:p>
          <a:p>
            <a:r>
              <a:rPr lang="en-US" sz="1000" dirty="0"/>
              <a:t>Improvements in energy also cascade into sustainability metrics (lower emissions, ESG reporting).</a:t>
            </a:r>
          </a:p>
          <a:p>
            <a:pPr algn="ctr"/>
            <a:endParaRPr lang="en-IN" sz="10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CE609FC-EB1C-3121-77F5-FC6BDF122D8C}"/>
              </a:ext>
            </a:extLst>
          </p:cNvPr>
          <p:cNvSpPr/>
          <p:nvPr/>
        </p:nvSpPr>
        <p:spPr>
          <a:xfrm>
            <a:off x="8247647" y="2754170"/>
            <a:ext cx="3308845" cy="1541616"/>
          </a:xfrm>
          <a:prstGeom prst="wedgeRect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Raw Material Management is a Steady Value Driver</a:t>
            </a:r>
            <a:endParaRPr lang="en-US" sz="1400" dirty="0"/>
          </a:p>
          <a:p>
            <a:r>
              <a:rPr lang="en-US" sz="1100" dirty="0"/>
              <a:t>Savings are smaller (</a:t>
            </a:r>
            <a:r>
              <a:rPr lang="en-US" sz="1100" b="1" dirty="0"/>
              <a:t>INR 158 Cr, 3.5% cost reduction</a:t>
            </a:r>
            <a:r>
              <a:rPr lang="en-US" sz="1100" dirty="0"/>
              <a:t>), but with </a:t>
            </a:r>
            <a:r>
              <a:rPr lang="en-US" sz="1100" b="1" dirty="0"/>
              <a:t>low cost and moderate effort</a:t>
            </a:r>
            <a:r>
              <a:rPr lang="en-US" sz="1100" dirty="0"/>
              <a:t> it’s a </a:t>
            </a:r>
            <a:r>
              <a:rPr lang="en-US" sz="1100" b="1" dirty="0"/>
              <a:t>low-hanging fruit</a:t>
            </a:r>
            <a:r>
              <a:rPr lang="en-US" sz="1100" dirty="0"/>
              <a:t>.</a:t>
            </a:r>
          </a:p>
          <a:p>
            <a:pPr algn="ctr"/>
            <a:endParaRPr lang="en-IN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A86D8B1-0F82-AE70-F03C-DEDE68751EF6}"/>
              </a:ext>
            </a:extLst>
          </p:cNvPr>
          <p:cNvSpPr/>
          <p:nvPr/>
        </p:nvSpPr>
        <p:spPr>
          <a:xfrm>
            <a:off x="8247647" y="4455803"/>
            <a:ext cx="3308845" cy="1541616"/>
          </a:xfrm>
          <a:prstGeom prst="wedgeRectCallou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100" b="1" dirty="0"/>
            </a:br>
            <a:r>
              <a:rPr lang="en-US" sz="1400" b="1" dirty="0"/>
              <a:t>Quality Control Has High Savings Potential but High Effort/Cost</a:t>
            </a:r>
            <a:endParaRPr lang="en-US" sz="1400" dirty="0"/>
          </a:p>
          <a:p>
            <a:r>
              <a:rPr lang="en-US" sz="1100" dirty="0"/>
              <a:t>Despite </a:t>
            </a:r>
            <a:r>
              <a:rPr lang="en-US" sz="1100" b="1" dirty="0"/>
              <a:t>INR 175 Cr potential</a:t>
            </a:r>
            <a:r>
              <a:rPr lang="en-US" sz="1100" dirty="0"/>
              <a:t>, the </a:t>
            </a:r>
            <a:r>
              <a:rPr lang="en-US" sz="1100" b="1" dirty="0"/>
              <a:t>automation and inspection setup</a:t>
            </a:r>
            <a:r>
              <a:rPr lang="en-US" sz="1100" dirty="0"/>
              <a:t> requires </a:t>
            </a:r>
            <a:r>
              <a:rPr lang="en-US" sz="1100" b="1" dirty="0"/>
              <a:t>heavy investment and execution effort</a:t>
            </a:r>
            <a:r>
              <a:rPr lang="en-US" sz="1100" dirty="0"/>
              <a:t>.</a:t>
            </a:r>
          </a:p>
          <a:p>
            <a:r>
              <a:rPr lang="en-US" sz="1100" dirty="0"/>
              <a:t>Should be considered in </a:t>
            </a:r>
            <a:r>
              <a:rPr lang="en-US" sz="1100" b="1" dirty="0"/>
              <a:t>later phases</a:t>
            </a:r>
            <a:r>
              <a:rPr lang="en-US" sz="1100" dirty="0"/>
              <a:t> once quick wins are captured.</a:t>
            </a:r>
          </a:p>
          <a:p>
            <a:pPr algn="ctr"/>
            <a:endParaRPr lang="en-IN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9E8DD-F2E1-13F5-583D-56D415EE3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67F6-467C-03C8-4381-22F3778E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53CF491E-796B-092E-C1CE-B27D15D4F8AD}"/>
              </a:ext>
            </a:extLst>
          </p:cNvPr>
          <p:cNvGrpSpPr/>
          <p:nvPr/>
        </p:nvGrpSpPr>
        <p:grpSpPr>
          <a:xfrm>
            <a:off x="304418" y="0"/>
            <a:ext cx="12193905" cy="6959599"/>
            <a:chOff x="0" y="-1"/>
            <a:chExt cx="12193523" cy="6858000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1F3AC509-E3EF-81D7-A1B8-1EED28C3042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B67B1CC7-F2A7-5631-09E0-E8FEB321A7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981ED3-FE9A-3C02-ACF5-DCA7CB945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"/>
            <a:ext cx="4362069" cy="6959599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606D2A06-9E85-DE15-6753-9DDE3FF15868}"/>
              </a:ext>
            </a:extLst>
          </p:cNvPr>
          <p:cNvSpPr/>
          <p:nvPr/>
        </p:nvSpPr>
        <p:spPr>
          <a:xfrm>
            <a:off x="-2" y="-6"/>
            <a:ext cx="12498325" cy="6959598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58FDCA83-90AA-541D-3F99-80A81B9CE9B3}"/>
              </a:ext>
            </a:extLst>
          </p:cNvPr>
          <p:cNvSpPr txBox="1">
            <a:spLocks/>
          </p:cNvSpPr>
          <p:nvPr/>
        </p:nvSpPr>
        <p:spPr>
          <a:xfrm>
            <a:off x="3360419" y="780745"/>
            <a:ext cx="547243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Strategic Takeaways</a:t>
            </a: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8D88EFD7-D622-C70E-9D79-C112B9974762}"/>
              </a:ext>
            </a:extLst>
          </p:cNvPr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515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646549A-F25D-862E-B44E-905B3B8D73E2}"/>
              </a:ext>
            </a:extLst>
          </p:cNvPr>
          <p:cNvSpPr/>
          <p:nvPr/>
        </p:nvSpPr>
        <p:spPr>
          <a:xfrm>
            <a:off x="633463" y="1325175"/>
            <a:ext cx="3110764" cy="5181503"/>
          </a:xfrm>
          <a:prstGeom prst="round2DiagRect">
            <a:avLst>
              <a:gd name="adj1" fmla="val 11097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  <a:p>
            <a:r>
              <a:rPr lang="en-US" b="1" dirty="0"/>
              <a:t>Establish AI Steering Committee</a:t>
            </a:r>
            <a:r>
              <a:rPr lang="en-US" dirty="0"/>
              <a:t> with C-level sponsorship and cross-functional representation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Conduct Detailed Technical Assessment</a:t>
            </a:r>
            <a:r>
              <a:rPr lang="en-US" dirty="0"/>
              <a:t> of existing infrastructure and data readiness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Initiate Pilot Program</a:t>
            </a:r>
            <a:r>
              <a:rPr lang="en-US" dirty="0"/>
              <a:t> focusing on predictive maintenance for 2-3 critical assets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Secure Initial Investment</a:t>
            </a:r>
            <a:r>
              <a:rPr lang="en-US" dirty="0"/>
              <a:t> of INR 60 Cr for Phase 1 implementation</a:t>
            </a:r>
            <a:br>
              <a:rPr lang="en-US" dirty="0"/>
            </a:br>
            <a:endParaRPr lang="en-IN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12A8F531-65F9-E194-ECAC-4BCFFDB43B04}"/>
              </a:ext>
            </a:extLst>
          </p:cNvPr>
          <p:cNvSpPr/>
          <p:nvPr/>
        </p:nvSpPr>
        <p:spPr>
          <a:xfrm>
            <a:off x="4511040" y="1325174"/>
            <a:ext cx="3270283" cy="5181503"/>
          </a:xfrm>
          <a:prstGeom prst="round2DiagRect">
            <a:avLst>
              <a:gd name="adj1" fmla="val 9603"/>
              <a:gd name="adj2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IN" b="1" dirty="0"/>
            </a:br>
            <a:r>
              <a:rPr lang="en-IN" b="1" dirty="0"/>
              <a:t>Scale Successful Pilots</a:t>
            </a:r>
            <a:r>
              <a:rPr lang="en-IN" dirty="0"/>
              <a:t> across all major production lines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Implement Comprehensive IoT Infrastructure</a:t>
            </a:r>
            <a:r>
              <a:rPr lang="en-IN" dirty="0"/>
              <a:t> with cloud-based analytics platform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Deploy Energy Optimization Systems</a:t>
            </a:r>
            <a:r>
              <a:rPr lang="en-IN" dirty="0"/>
              <a:t> targeting 15-20% consumption reduction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Launch Workforce Retraining Programs</a:t>
            </a:r>
            <a:r>
              <a:rPr lang="en-IN" dirty="0"/>
              <a:t> for affected personnel</a:t>
            </a:r>
            <a:br>
              <a:rPr lang="en-IN" dirty="0"/>
            </a:br>
            <a:endParaRPr lang="en-IN" dirty="0"/>
          </a:p>
          <a:p>
            <a:r>
              <a:rPr lang="en-IN" b="1" dirty="0"/>
              <a:t>Establish Cybersecurity Framework</a:t>
            </a:r>
            <a:r>
              <a:rPr lang="en-IN" dirty="0"/>
              <a:t> with industry-leading security protocols</a:t>
            </a:r>
          </a:p>
          <a:p>
            <a:pPr algn="ctr"/>
            <a:endParaRPr lang="en-IN" dirty="0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9FF0ADCB-0B93-913B-EF15-133608797C47}"/>
              </a:ext>
            </a:extLst>
          </p:cNvPr>
          <p:cNvSpPr/>
          <p:nvPr/>
        </p:nvSpPr>
        <p:spPr>
          <a:xfrm>
            <a:off x="8447773" y="1325174"/>
            <a:ext cx="3110764" cy="5181503"/>
          </a:xfrm>
          <a:prstGeom prst="round2DiagRect">
            <a:avLst>
              <a:gd name="adj1" fmla="val 10169"/>
              <a:gd name="adj2" fmla="val 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Achieve Full AI Integration</a:t>
            </a:r>
            <a:r>
              <a:rPr lang="en-US" dirty="0"/>
              <a:t> across all operational domains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Develop Digital Twin Capabilities</a:t>
            </a:r>
            <a:r>
              <a:rPr lang="en-US" dirty="0"/>
              <a:t> for autonomous plant operations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Explore New Business Models</a:t>
            </a:r>
            <a:r>
              <a:rPr lang="en-US" dirty="0"/>
              <a:t> leveraging AI expertise and data assets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Position as Industry Innovation Leader</a:t>
            </a:r>
            <a:r>
              <a:rPr lang="en-US" dirty="0"/>
              <a:t> in smart manufacturing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8205C4-0A47-129C-AB6C-C30F591F0D99}"/>
              </a:ext>
            </a:extLst>
          </p:cNvPr>
          <p:cNvCxnSpPr/>
          <p:nvPr/>
        </p:nvCxnSpPr>
        <p:spPr>
          <a:xfrm>
            <a:off x="635381" y="707543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bject 4">
            <a:extLst>
              <a:ext uri="{FF2B5EF4-FFF2-40B4-BE49-F238E27FC236}">
                <a16:creationId xmlns:a16="http://schemas.microsoft.com/office/drawing/2014/main" id="{A58B21BA-5AE2-AF80-06E9-115D12DF1216}"/>
              </a:ext>
            </a:extLst>
          </p:cNvPr>
          <p:cNvSpPr txBox="1">
            <a:spLocks/>
          </p:cNvSpPr>
          <p:nvPr/>
        </p:nvSpPr>
        <p:spPr>
          <a:xfrm>
            <a:off x="633463" y="343723"/>
            <a:ext cx="984948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Strategic Recommendations – </a:t>
            </a:r>
            <a:r>
              <a:rPr lang="en-US" kern="0" dirty="0">
                <a:solidFill>
                  <a:sysClr val="windowText" lastClr="000000"/>
                </a:solidFill>
              </a:rPr>
              <a:t>K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ey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Takeaways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E3386-169D-A730-6F34-315F942C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538" y="-19948"/>
            <a:ext cx="949080" cy="949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7270C-FEFD-5EEB-0F73-B11E093EB1E3}"/>
              </a:ext>
            </a:extLst>
          </p:cNvPr>
          <p:cNvSpPr txBox="1"/>
          <p:nvPr/>
        </p:nvSpPr>
        <p:spPr>
          <a:xfrm>
            <a:off x="1193533" y="942487"/>
            <a:ext cx="23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 Term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4B66C-9089-47D5-CC58-5719457A476B}"/>
              </a:ext>
            </a:extLst>
          </p:cNvPr>
          <p:cNvSpPr txBox="1"/>
          <p:nvPr/>
        </p:nvSpPr>
        <p:spPr>
          <a:xfrm>
            <a:off x="4976711" y="942487"/>
            <a:ext cx="23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Medium Term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FCA67-A2C1-4C59-C7A2-F2DC301CA5D4}"/>
              </a:ext>
            </a:extLst>
          </p:cNvPr>
          <p:cNvSpPr txBox="1"/>
          <p:nvPr/>
        </p:nvSpPr>
        <p:spPr>
          <a:xfrm>
            <a:off x="8833685" y="942487"/>
            <a:ext cx="23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 Term</a:t>
            </a:r>
            <a:endParaRPr lang="en-IN" b="1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F67C20-5550-9AD3-870F-450EE9F98214}"/>
              </a:ext>
            </a:extLst>
          </p:cNvPr>
          <p:cNvSpPr/>
          <p:nvPr/>
        </p:nvSpPr>
        <p:spPr>
          <a:xfrm>
            <a:off x="3744227" y="3429000"/>
            <a:ext cx="766813" cy="709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8245C4-96FF-9234-41BB-0FE1C2D4980D}"/>
              </a:ext>
            </a:extLst>
          </p:cNvPr>
          <p:cNvSpPr/>
          <p:nvPr/>
        </p:nvSpPr>
        <p:spPr>
          <a:xfrm>
            <a:off x="7781323" y="3428999"/>
            <a:ext cx="766813" cy="7098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21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AA45E-CA84-C545-A854-1447E8DDD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9"/>
            <a:ext cx="12192000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D82C178E-BE94-876F-E7A0-82CBB52A907D}"/>
              </a:ext>
            </a:extLst>
          </p:cNvPr>
          <p:cNvSpPr/>
          <p:nvPr/>
        </p:nvSpPr>
        <p:spPr>
          <a:xfrm>
            <a:off x="-1905" y="-509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DAC85B-ABCD-AE50-1F23-D8D119674343}"/>
              </a:ext>
            </a:extLst>
          </p:cNvPr>
          <p:cNvSpPr txBox="1">
            <a:spLocks/>
          </p:cNvSpPr>
          <p:nvPr/>
        </p:nvSpPr>
        <p:spPr>
          <a:xfrm>
            <a:off x="4047933" y="810261"/>
            <a:ext cx="3966972" cy="514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0040">
              <a:lnSpc>
                <a:spcPct val="100000"/>
              </a:lnSpc>
              <a:spcBef>
                <a:spcPts val="105"/>
              </a:spcBef>
            </a:pPr>
            <a:r>
              <a:rPr lang="en-IN" sz="3200" dirty="0">
                <a:solidFill>
                  <a:srgbClr val="FFFFFF"/>
                </a:solidFill>
              </a:rPr>
              <a:t>EXECUTIVE</a:t>
            </a:r>
            <a:r>
              <a:rPr lang="en-IN" sz="3200" spc="-35" dirty="0">
                <a:solidFill>
                  <a:srgbClr val="FFFFFF"/>
                </a:solidFill>
              </a:rPr>
              <a:t> </a:t>
            </a:r>
            <a:r>
              <a:rPr lang="en-IN" sz="3200" spc="-10" dirty="0">
                <a:solidFill>
                  <a:srgbClr val="FFFFFF"/>
                </a:solidFill>
              </a:rPr>
              <a:t>SUMMARY</a:t>
            </a:r>
            <a:endParaRPr lang="en-IN" sz="3200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0659589-9072-EFE8-77DB-D90D9D6F7914}"/>
              </a:ext>
            </a:extLst>
          </p:cNvPr>
          <p:cNvSpPr/>
          <p:nvPr/>
        </p:nvSpPr>
        <p:spPr>
          <a:xfrm>
            <a:off x="3423920" y="1336549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9DE1AB5-6012-0F5D-DE3E-3526055C5C87}"/>
              </a:ext>
            </a:extLst>
          </p:cNvPr>
          <p:cNvSpPr txBox="1"/>
          <p:nvPr/>
        </p:nvSpPr>
        <p:spPr>
          <a:xfrm>
            <a:off x="4847462" y="3428491"/>
            <a:ext cx="236791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b="1" spc="-2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1F5C80F-2874-AC98-1A9F-00DEE776EBDB}"/>
              </a:ext>
            </a:extLst>
          </p:cNvPr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563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F37CD4-AC05-ECC0-8234-BE1013413740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5A98C6A9-FFCE-2E32-6BE9-048C5CE57A2A}"/>
              </a:ext>
            </a:extLst>
          </p:cNvPr>
          <p:cNvSpPr txBox="1">
            <a:spLocks/>
          </p:cNvSpPr>
          <p:nvPr/>
        </p:nvSpPr>
        <p:spPr>
          <a:xfrm>
            <a:off x="635508" y="515776"/>
            <a:ext cx="984948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Assumptions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1BEE3-1878-8B57-B1C1-516FAADAD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E22435-D0C4-4505-2458-70D5AA742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88606"/>
              </p:ext>
            </p:extLst>
          </p:nvPr>
        </p:nvGraphicFramePr>
        <p:xfrm>
          <a:off x="1479497" y="1237824"/>
          <a:ext cx="9098252" cy="435783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822996">
                  <a:extLst>
                    <a:ext uri="{9D8B030D-6E8A-4147-A177-3AD203B41FA5}">
                      <a16:colId xmlns:a16="http://schemas.microsoft.com/office/drawing/2014/main" val="2995686850"/>
                    </a:ext>
                  </a:extLst>
                </a:gridCol>
                <a:gridCol w="6275256">
                  <a:extLst>
                    <a:ext uri="{9D8B030D-6E8A-4147-A177-3AD203B41FA5}">
                      <a16:colId xmlns:a16="http://schemas.microsoft.com/office/drawing/2014/main" val="925634191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Category</a:t>
                      </a:r>
                      <a:endParaRPr lang="en-IN" sz="160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Key Assumptions</a:t>
                      </a:r>
                      <a:endParaRPr lang="en-IN" sz="160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650801099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Financial</a:t>
                      </a:r>
                      <a:endParaRPr lang="en-IN" sz="160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- Raw material costs = </a:t>
                      </a:r>
                      <a:r>
                        <a:rPr lang="en-US" sz="1600" b="1"/>
                        <a:t>45% of revenue</a:t>
                      </a:r>
                      <a:r>
                        <a:rPr lang="en-US" sz="1600"/>
                        <a:t> (industry standard) - Energy costs = </a:t>
                      </a:r>
                      <a:r>
                        <a:rPr lang="en-US" sz="1600" b="1"/>
                        <a:t>15% of revenue</a:t>
                      </a:r>
                      <a:r>
                        <a:rPr lang="en-US" sz="1600"/>
                        <a:t> (steel sector avg) - </a:t>
                      </a:r>
                      <a:r>
                        <a:rPr lang="en-US" sz="1600" b="1"/>
                        <a:t>Phased implementation</a:t>
                      </a:r>
                      <a:r>
                        <a:rPr lang="en-US" sz="1600"/>
                        <a:t> over 18 months with gradual savings realization - </a:t>
                      </a:r>
                      <a:r>
                        <a:rPr lang="en-US" sz="1600" b="1"/>
                        <a:t>Conservative savings estimates</a:t>
                      </a:r>
                      <a:r>
                        <a:rPr lang="en-US" sz="1600"/>
                        <a:t> based on industry benchmarks - </a:t>
                      </a:r>
                      <a:r>
                        <a:rPr lang="en-US" sz="1600" b="1"/>
                        <a:t>No carbon credit or regulatory savings</a:t>
                      </a:r>
                      <a:r>
                        <a:rPr lang="en-US" sz="1600"/>
                        <a:t> included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666656797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Technology</a:t>
                      </a:r>
                      <a:endParaRPr lang="en-IN" sz="160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/>
                        <a:t>- </a:t>
                      </a:r>
                      <a:r>
                        <a:rPr lang="en-IN" sz="1600" b="1" dirty="0"/>
                        <a:t>Cloud infrastructure</a:t>
                      </a:r>
                      <a:r>
                        <a:rPr lang="en-IN" sz="1600" dirty="0"/>
                        <a:t> available &amp; scalable - </a:t>
                      </a:r>
                      <a:r>
                        <a:rPr lang="en-IN" sz="1600" b="1" dirty="0"/>
                        <a:t>IoT sensor reliability</a:t>
                      </a:r>
                      <a:r>
                        <a:rPr lang="en-IN" sz="1600" dirty="0"/>
                        <a:t> in harsh steel environments - </a:t>
                      </a:r>
                      <a:r>
                        <a:rPr lang="en-IN" sz="1600" b="1" dirty="0"/>
                        <a:t>AI model accuracy</a:t>
                      </a:r>
                      <a:r>
                        <a:rPr lang="en-IN" sz="1600" dirty="0"/>
                        <a:t> dependent on sufficient historical data - </a:t>
                      </a:r>
                      <a:r>
                        <a:rPr lang="en-IN" sz="1600" b="1" dirty="0"/>
                        <a:t>Integration feasibility</a:t>
                      </a:r>
                      <a:r>
                        <a:rPr lang="en-IN" sz="1600" dirty="0"/>
                        <a:t> with legacy systems - </a:t>
                      </a:r>
                      <a:r>
                        <a:rPr lang="en-IN" sz="1600" b="1" dirty="0"/>
                        <a:t>Cybersecurity effectiveness</a:t>
                      </a:r>
                      <a:r>
                        <a:rPr lang="en-IN" sz="1600" dirty="0"/>
                        <a:t> against evolving threats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72184867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/>
                        <a:t>Operational</a:t>
                      </a:r>
                      <a:endParaRPr lang="en-IN" sz="160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- </a:t>
                      </a:r>
                      <a:r>
                        <a:rPr lang="en-US" sz="1600" b="1" dirty="0"/>
                        <a:t>Management commitment</a:t>
                      </a:r>
                      <a:r>
                        <a:rPr lang="en-US" sz="1600" dirty="0"/>
                        <a:t> to data-driven decision making - </a:t>
                      </a:r>
                      <a:r>
                        <a:rPr lang="en-US" sz="1600" b="1" dirty="0"/>
                        <a:t>Workforce adaptability</a:t>
                      </a:r>
                      <a:r>
                        <a:rPr lang="en-US" sz="1600" dirty="0"/>
                        <a:t> to new technologies/processes - </a:t>
                      </a:r>
                      <a:r>
                        <a:rPr lang="en-US" sz="1600" b="1" dirty="0"/>
                        <a:t>Supplier cooperation</a:t>
                      </a:r>
                      <a:r>
                        <a:rPr lang="en-US" sz="1600" dirty="0"/>
                        <a:t> in data sharing &amp; integration - </a:t>
                      </a:r>
                      <a:r>
                        <a:rPr lang="en-US" sz="1600" b="1" dirty="0"/>
                        <a:t>Stable regulatory environment</a:t>
                      </a:r>
                      <a:r>
                        <a:rPr lang="en-US" sz="1600" dirty="0"/>
                        <a:t> for industrial AI - </a:t>
                      </a:r>
                      <a:r>
                        <a:rPr lang="en-US" sz="1600" b="1" dirty="0"/>
                        <a:t>Market continuity</a:t>
                      </a:r>
                      <a:r>
                        <a:rPr lang="en-US" sz="1600" dirty="0"/>
                        <a:t> during transition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4231256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3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8672-5842-0BAA-2805-80CE07FA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E28285-04EA-1583-BB9C-0818757044EC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C902C429-58D7-F284-D970-7F283ECCF657}"/>
              </a:ext>
            </a:extLst>
          </p:cNvPr>
          <p:cNvSpPr txBox="1">
            <a:spLocks/>
          </p:cNvSpPr>
          <p:nvPr/>
        </p:nvSpPr>
        <p:spPr>
          <a:xfrm>
            <a:off x="635508" y="515776"/>
            <a:ext cx="984948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ts val="2365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Sources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3CA43-AE57-4F29-367F-ADA4DDE7F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99CF7B-19FF-07D8-5F73-40685BA2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08" y="1079245"/>
            <a:ext cx="695575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https://www.steel-technology.com/articles/the-role-of-artificial-intelligence-in-steel-production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https://aimlprogramming.com/services/ai-enabled-predictive-maintenance-for-steel-plants/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https://www.wizata.com/industries/metal-mining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https://www.wizata.com/knowledge-base/resources/how-can-steel-production-reduce-costs-by-using-ai-in-manufacturing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https://www.steel-technology.com/articles/the-role-of-ai-in-predictive-maintenance-for-steel-plants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https://c3.ai/customers/steel-company-transforms-value-chain-with-ai/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https://sugnatmt.com/how-ai-and-automation-are-transforming-the-tmt-steel-industry/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https://www.iiot-world.com/predictive-analytics/predictive-maintenance/predictive-maintenance-hidden-roi-driver/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https://www.ulmaforge.com/en/new/artificial-intelligence-in-steelmaking/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2"/>
              </a:rPr>
              <a:t>https://www.ripik.ai/ai-for-sustainable-and-greener-steel-manufacturing/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3"/>
              </a:rPr>
              <a:t>https://www.assetwatch.com/blog/steel-and-metal-ai-predictive-maintenance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4"/>
              </a:rPr>
              <a:t>https://gmbindustries.com/steel-mill-automation-how-ai-and-robotics-are-transforming-the-industry/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5"/>
              </a:rPr>
              <a:t>https://www.metalbook.com/blogs/can-ai-really-predict-machine-breakdowns-in-steel-plants/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6"/>
              </a:rPr>
              <a:t>https://www.sensegrow.com/blog/customer-stories/ai-driven-cost-effective-maintenance-strategy-for-steel-industry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7"/>
              </a:rPr>
              <a:t>https://nanoprecise.io/predictive-maintenance-in-steel-plant/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8"/>
              </a:rPr>
              <a:t>https://www.data-spree.com/blog/how-to-calculate-roi-for-ai-in-production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9"/>
              </a:rPr>
              <a:t>https://eoxs.com/new_blog/how-to-implement-digital-transformation-in-steel-manufacturing-strategies-and-advantages/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0"/>
              </a:rPr>
              <a:t>https://dbmsteel.com/optimizing-energy-consumption-ai-strategies-for-sustainable-steel-production/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1"/>
              </a:rPr>
              <a:t>https://www.multimodal.dev/post/how-to-calculate-ai-roi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2"/>
              </a:rPr>
              <a:t>https://www.steel-technology.com/articles/digital-transformation-in-steel-industry-leveraging-data-for-competitive-advantage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3"/>
              </a:rPr>
              <a:t>https://www.bcg.com/publications/2021/value-of-ai-in-steel-industry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4"/>
              </a:rPr>
              <a:t>https://www.infosys.com/industries/mining/documents/leveraging-digital-technologies.pdf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5"/>
              </a:rPr>
              <a:t>https://www.pwc.com/us/en/tech-effect/ai-analytics/artificial-intelligence-roi.html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6"/>
              </a:rPr>
              <a:t>https://factoryeye.magicsoftware.com/metal-processing/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7"/>
              </a:rPr>
              <a:t>https://www.epicflow.com/blog/how-to-calculate-roi-for-a-project/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8"/>
              </a:rPr>
              <a:t>https://eoxs.com/new_blog/10-proven-cost-reduction-strategies-for-steel-manufacturing/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9"/>
              </a:rPr>
              <a:t>https://greenovative.com/industries/steel-industries/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0"/>
              </a:rPr>
              <a:t>https://www.supplychainbrain.com/blogs/1-think-tank/post/40959-overcoming-barriers-to-ai-adoption-in-manufacturing-a-roadmap-for-transformation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1"/>
              </a:rPr>
              <a:t>https://eoxs.com/new_blog/ai-in-steel-quality-control-improving-accuracy-and-efficiency/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2"/>
              </a:rPr>
              <a:t>https://eoxs.com/new_blog/protecting-steel-industry-assets-top-cybersecurity-practices-you-need-to-know/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3"/>
              </a:rPr>
              <a:t>https://www.vellum.ai/blog/how-successful-companies-implement-ai-reliably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4"/>
              </a:rPr>
              <a:t>https://buyabeam.com/blogs/uncategorised/ai-steel/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5"/>
              </a:rPr>
              <a:t>https://appinventiv.com/blog/ai-in-manufacturing/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6"/>
              </a:rPr>
              <a:t>https://weboccult.com/blog/how-computer-vision-ai-is-impacting-the-steel-manufacturing-industry-in-2025/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7"/>
              </a:rPr>
              <a:t>https://eoxs.com/new_blog/overcoming-challenges-in-digital-transformation-for-steel-manufacturers/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8"/>
              </a:rPr>
              <a:t>https://www.pwc.com/gx/en/industrial-manufacturing/pdf/intro-implementing-ai-manufacturing.pdf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9"/>
              </a:rPr>
              <a:t>https://robovision.ai/ucp-ai-vision-surface-inspection-steel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0"/>
              </a:rPr>
              <a:t>https://tupl.com/solutions/ai-computer-vision/ai-computer-vision-quality-inspection/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1"/>
              </a:rPr>
              <a:t>https://integrio.net/blog/cloud-computing-in-manufacturing-industry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2"/>
              </a:rPr>
              <a:t>https://aiexpert.network/case-study-tata-steels-ai-transformation/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3"/>
              </a:rPr>
              <a:t>https://www.intuz.com/blog/iot-in-steel-manufacturing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4"/>
              </a:rPr>
              <a:t>https://skillfloor.com/blog/the-impact-of-cloud-computing-on-data-analytics-and-big-data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9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0311D6F7-0A78-734B-16C0-30F857C15B4D}"/>
              </a:ext>
            </a:extLst>
          </p:cNvPr>
          <p:cNvSpPr/>
          <p:nvPr/>
        </p:nvSpPr>
        <p:spPr>
          <a:xfrm>
            <a:off x="624077" y="697230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14E7BC50-3614-3596-7609-716B949686D5}"/>
              </a:ext>
            </a:extLst>
          </p:cNvPr>
          <p:cNvGrpSpPr/>
          <p:nvPr/>
        </p:nvGrpSpPr>
        <p:grpSpPr>
          <a:xfrm>
            <a:off x="617219" y="2148839"/>
            <a:ext cx="10959465" cy="3790315"/>
            <a:chOff x="617219" y="2148839"/>
            <a:chExt cx="10959465" cy="379031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2473610-ED87-CF18-D9DE-149982A40D2D}"/>
                </a:ext>
              </a:extLst>
            </p:cNvPr>
            <p:cNvSpPr/>
            <p:nvPr/>
          </p:nvSpPr>
          <p:spPr>
            <a:xfrm>
              <a:off x="6304787" y="2148839"/>
              <a:ext cx="5271770" cy="3168650"/>
            </a:xfrm>
            <a:custGeom>
              <a:avLst/>
              <a:gdLst/>
              <a:ahLst/>
              <a:cxnLst/>
              <a:rect l="l" t="t" r="r" b="b"/>
              <a:pathLst>
                <a:path w="5271770" h="3168650">
                  <a:moveTo>
                    <a:pt x="5271516" y="0"/>
                  </a:moveTo>
                  <a:lnTo>
                    <a:pt x="0" y="0"/>
                  </a:lnTo>
                  <a:lnTo>
                    <a:pt x="0" y="3168395"/>
                  </a:lnTo>
                  <a:lnTo>
                    <a:pt x="5271516" y="3168395"/>
                  </a:lnTo>
                  <a:lnTo>
                    <a:pt x="5271516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8BC8278-40E6-BFE3-9627-B25D3F6992EC}"/>
                </a:ext>
              </a:extLst>
            </p:cNvPr>
            <p:cNvSpPr/>
            <p:nvPr/>
          </p:nvSpPr>
          <p:spPr>
            <a:xfrm>
              <a:off x="617219" y="2148839"/>
              <a:ext cx="5257800" cy="3164205"/>
            </a:xfrm>
            <a:custGeom>
              <a:avLst/>
              <a:gdLst/>
              <a:ahLst/>
              <a:cxnLst/>
              <a:rect l="l" t="t" r="r" b="b"/>
              <a:pathLst>
                <a:path w="5257800" h="3164204">
                  <a:moveTo>
                    <a:pt x="5257800" y="0"/>
                  </a:moveTo>
                  <a:lnTo>
                    <a:pt x="0" y="0"/>
                  </a:lnTo>
                  <a:lnTo>
                    <a:pt x="0" y="3163824"/>
                  </a:lnTo>
                  <a:lnTo>
                    <a:pt x="5257800" y="3163824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E51A7FFF-4434-1D6E-EA52-BFF577159450}"/>
                </a:ext>
              </a:extLst>
            </p:cNvPr>
            <p:cNvSpPr/>
            <p:nvPr/>
          </p:nvSpPr>
          <p:spPr>
            <a:xfrm>
              <a:off x="630935" y="5312663"/>
              <a:ext cx="5253355" cy="626745"/>
            </a:xfrm>
            <a:custGeom>
              <a:avLst/>
              <a:gdLst/>
              <a:ahLst/>
              <a:cxnLst/>
              <a:rect l="l" t="t" r="r" b="b"/>
              <a:pathLst>
                <a:path w="5253355" h="626745">
                  <a:moveTo>
                    <a:pt x="5253228" y="0"/>
                  </a:moveTo>
                  <a:lnTo>
                    <a:pt x="0" y="0"/>
                  </a:lnTo>
                  <a:lnTo>
                    <a:pt x="0" y="626364"/>
                  </a:lnTo>
                  <a:lnTo>
                    <a:pt x="5253228" y="626364"/>
                  </a:lnTo>
                  <a:lnTo>
                    <a:pt x="525322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3065DFF6-F010-0662-6DDF-05E395157259}"/>
              </a:ext>
            </a:extLst>
          </p:cNvPr>
          <p:cNvSpPr txBox="1">
            <a:spLocks/>
          </p:cNvSpPr>
          <p:nvPr/>
        </p:nvSpPr>
        <p:spPr>
          <a:xfrm>
            <a:off x="611530" y="113663"/>
            <a:ext cx="9849485" cy="5575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Executive</a:t>
            </a:r>
            <a:r>
              <a:rPr kumimoji="0" lang="en-US" sz="2000" b="1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Summary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KSL should invest in IoT and Ai Technologies to revamp their current processes and achieve scale in the near future.</a:t>
            </a:r>
            <a:endParaRPr kumimoji="0" lang="en-US" sz="11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CFD4C7C-DD81-EAD8-1976-557A7AA20720}"/>
              </a:ext>
            </a:extLst>
          </p:cNvPr>
          <p:cNvSpPr/>
          <p:nvPr/>
        </p:nvSpPr>
        <p:spPr>
          <a:xfrm>
            <a:off x="630936" y="1120139"/>
            <a:ext cx="5253355" cy="196850"/>
          </a:xfrm>
          <a:custGeom>
            <a:avLst/>
            <a:gdLst/>
            <a:ahLst/>
            <a:cxnLst/>
            <a:rect l="l" t="t" r="r" b="b"/>
            <a:pathLst>
              <a:path w="5253355" h="196850">
                <a:moveTo>
                  <a:pt x="5253228" y="0"/>
                </a:moveTo>
                <a:lnTo>
                  <a:pt x="0" y="0"/>
                </a:lnTo>
                <a:lnTo>
                  <a:pt x="0" y="196596"/>
                </a:lnTo>
                <a:lnTo>
                  <a:pt x="5253228" y="196596"/>
                </a:lnTo>
                <a:lnTo>
                  <a:pt x="525322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132C64FD-4AE8-C17A-DBD9-1816BE43BB40}"/>
              </a:ext>
            </a:extLst>
          </p:cNvPr>
          <p:cNvSpPr txBox="1"/>
          <p:nvPr/>
        </p:nvSpPr>
        <p:spPr>
          <a:xfrm>
            <a:off x="1029691" y="5480162"/>
            <a:ext cx="4473145" cy="29174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en-US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KSL</a:t>
            </a:r>
            <a:r>
              <a:rPr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kern="0" dirty="0">
                <a:solidFill>
                  <a:sysClr val="windowText" lastClr="000000"/>
                </a:solidFill>
                <a:latin typeface="Arial MT"/>
                <a:cs typeface="Arial MT"/>
              </a:rPr>
              <a:t>should</a:t>
            </a:r>
            <a:r>
              <a:rPr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b="1" u="sng" kern="0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b="1" u="sng" kern="0" spc="-13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US" b="1" u="sng" kern="0" spc="-135" dirty="0">
                <a:solidFill>
                  <a:sysClr val="windowText" lastClr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CONTINUE</a:t>
            </a:r>
            <a:r>
              <a:rPr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en-US" kern="0" spc="-10" dirty="0">
                <a:solidFill>
                  <a:sysClr val="windowText" lastClr="000000"/>
                </a:solidFill>
                <a:latin typeface="Arial MT"/>
                <a:cs typeface="Arial"/>
              </a:rPr>
              <a:t>current practice</a:t>
            </a:r>
            <a:endParaRPr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BF4B38D2-FADF-3960-878A-A322BDFDBE45}"/>
              </a:ext>
            </a:extLst>
          </p:cNvPr>
          <p:cNvSpPr/>
          <p:nvPr/>
        </p:nvSpPr>
        <p:spPr>
          <a:xfrm>
            <a:off x="6291071" y="5312664"/>
            <a:ext cx="5285740" cy="626745"/>
          </a:xfrm>
          <a:custGeom>
            <a:avLst/>
            <a:gdLst/>
            <a:ahLst/>
            <a:cxnLst/>
            <a:rect l="l" t="t" r="r" b="b"/>
            <a:pathLst>
              <a:path w="5285740" h="626745">
                <a:moveTo>
                  <a:pt x="5285232" y="0"/>
                </a:moveTo>
                <a:lnTo>
                  <a:pt x="0" y="0"/>
                </a:lnTo>
                <a:lnTo>
                  <a:pt x="0" y="626364"/>
                </a:lnTo>
                <a:lnTo>
                  <a:pt x="5285232" y="626364"/>
                </a:lnTo>
                <a:lnTo>
                  <a:pt x="528523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C24A927-4C3A-B022-0D06-389A7EF54AD0}"/>
              </a:ext>
            </a:extLst>
          </p:cNvPr>
          <p:cNvSpPr txBox="1"/>
          <p:nvPr/>
        </p:nvSpPr>
        <p:spPr>
          <a:xfrm>
            <a:off x="7176323" y="5415338"/>
            <a:ext cx="393512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en-US" sz="2000" kern="0" dirty="0">
                <a:solidFill>
                  <a:srgbClr val="FFFFFF"/>
                </a:solidFill>
                <a:latin typeface="Arial MT"/>
                <a:cs typeface="Arial MT"/>
              </a:rPr>
              <a:t>KSL</a:t>
            </a:r>
            <a:r>
              <a:rPr sz="2000" kern="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kern="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2000" kern="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2000" b="1" u="sng" kern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INVEST</a:t>
            </a:r>
            <a:r>
              <a:rPr sz="2000" b="1" kern="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kern="0" spc="-25" dirty="0">
                <a:solidFill>
                  <a:srgbClr val="FFFFFF"/>
                </a:solidFill>
                <a:latin typeface="Arial"/>
                <a:cs typeface="Arial"/>
              </a:rPr>
              <a:t> in IoT and AI</a:t>
            </a:r>
            <a:endParaRPr sz="20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A8C8BF3-FFC6-9C17-5759-F0681DAF4374}"/>
              </a:ext>
            </a:extLst>
          </p:cNvPr>
          <p:cNvSpPr/>
          <p:nvPr/>
        </p:nvSpPr>
        <p:spPr>
          <a:xfrm>
            <a:off x="6291071" y="1120139"/>
            <a:ext cx="5285740" cy="196850"/>
          </a:xfrm>
          <a:custGeom>
            <a:avLst/>
            <a:gdLst/>
            <a:ahLst/>
            <a:cxnLst/>
            <a:rect l="l" t="t" r="r" b="b"/>
            <a:pathLst>
              <a:path w="5285740" h="196850">
                <a:moveTo>
                  <a:pt x="5285232" y="0"/>
                </a:moveTo>
                <a:lnTo>
                  <a:pt x="0" y="0"/>
                </a:lnTo>
                <a:lnTo>
                  <a:pt x="0" y="196596"/>
                </a:lnTo>
                <a:lnTo>
                  <a:pt x="5285232" y="196596"/>
                </a:lnTo>
                <a:lnTo>
                  <a:pt x="528523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object 17">
            <a:extLst>
              <a:ext uri="{FF2B5EF4-FFF2-40B4-BE49-F238E27FC236}">
                <a16:creationId xmlns:a16="http://schemas.microsoft.com/office/drawing/2014/main" id="{5B86A749-2F14-201A-11BA-3D0FCC7B1C10}"/>
              </a:ext>
            </a:extLst>
          </p:cNvPr>
          <p:cNvGrpSpPr/>
          <p:nvPr/>
        </p:nvGrpSpPr>
        <p:grpSpPr>
          <a:xfrm>
            <a:off x="630936" y="2103120"/>
            <a:ext cx="10955020" cy="2816225"/>
            <a:chOff x="630936" y="2103120"/>
            <a:chExt cx="10955020" cy="2816225"/>
          </a:xfrm>
        </p:grpSpPr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B480176C-0C76-BA0C-1CF2-7EDC5412BA5B}"/>
                </a:ext>
              </a:extLst>
            </p:cNvPr>
            <p:cNvSpPr/>
            <p:nvPr/>
          </p:nvSpPr>
          <p:spPr>
            <a:xfrm>
              <a:off x="6304788" y="2112264"/>
              <a:ext cx="5280660" cy="45720"/>
            </a:xfrm>
            <a:custGeom>
              <a:avLst/>
              <a:gdLst/>
              <a:ahLst/>
              <a:cxnLst/>
              <a:rect l="l" t="t" r="r" b="b"/>
              <a:pathLst>
                <a:path w="5280659" h="45719">
                  <a:moveTo>
                    <a:pt x="52806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280660" y="45720"/>
                  </a:lnTo>
                  <a:lnTo>
                    <a:pt x="528066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D841470C-AE04-C859-1F33-FC253B3580BA}"/>
                </a:ext>
              </a:extLst>
            </p:cNvPr>
            <p:cNvSpPr/>
            <p:nvPr/>
          </p:nvSpPr>
          <p:spPr>
            <a:xfrm>
              <a:off x="630936" y="2103120"/>
              <a:ext cx="5253355" cy="45720"/>
            </a:xfrm>
            <a:custGeom>
              <a:avLst/>
              <a:gdLst/>
              <a:ahLst/>
              <a:cxnLst/>
              <a:rect l="l" t="t" r="r" b="b"/>
              <a:pathLst>
                <a:path w="5253355" h="45719">
                  <a:moveTo>
                    <a:pt x="52532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253228" y="45720"/>
                  </a:lnTo>
                  <a:lnTo>
                    <a:pt x="525322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198359D9-11F4-72C3-1D68-B64BAAF0FF0B}"/>
                </a:ext>
              </a:extLst>
            </p:cNvPr>
            <p:cNvSpPr/>
            <p:nvPr/>
          </p:nvSpPr>
          <p:spPr>
            <a:xfrm>
              <a:off x="855776" y="2415870"/>
              <a:ext cx="529590" cy="1505585"/>
            </a:xfrm>
            <a:custGeom>
              <a:avLst/>
              <a:gdLst/>
              <a:ahLst/>
              <a:cxnLst/>
              <a:rect l="l" t="t" r="r" b="b"/>
              <a:pathLst>
                <a:path w="529590" h="1505585">
                  <a:moveTo>
                    <a:pt x="117602" y="293331"/>
                  </a:moveTo>
                  <a:lnTo>
                    <a:pt x="111023" y="286753"/>
                  </a:lnTo>
                  <a:lnTo>
                    <a:pt x="94780" y="286753"/>
                  </a:lnTo>
                  <a:lnTo>
                    <a:pt x="88201" y="293331"/>
                  </a:lnTo>
                  <a:lnTo>
                    <a:pt x="88201" y="309587"/>
                  </a:lnTo>
                  <a:lnTo>
                    <a:pt x="94780" y="316166"/>
                  </a:lnTo>
                  <a:lnTo>
                    <a:pt x="111023" y="316166"/>
                  </a:lnTo>
                  <a:lnTo>
                    <a:pt x="117602" y="309587"/>
                  </a:lnTo>
                  <a:lnTo>
                    <a:pt x="117602" y="301459"/>
                  </a:lnTo>
                  <a:lnTo>
                    <a:pt x="117602" y="293331"/>
                  </a:lnTo>
                  <a:close/>
                </a:path>
                <a:path w="529590" h="1505585">
                  <a:moveTo>
                    <a:pt x="117602" y="175691"/>
                  </a:moveTo>
                  <a:lnTo>
                    <a:pt x="111023" y="169113"/>
                  </a:lnTo>
                  <a:lnTo>
                    <a:pt x="94780" y="169113"/>
                  </a:lnTo>
                  <a:lnTo>
                    <a:pt x="88201" y="175691"/>
                  </a:lnTo>
                  <a:lnTo>
                    <a:pt x="88201" y="191947"/>
                  </a:lnTo>
                  <a:lnTo>
                    <a:pt x="94780" y="198526"/>
                  </a:lnTo>
                  <a:lnTo>
                    <a:pt x="111023" y="198526"/>
                  </a:lnTo>
                  <a:lnTo>
                    <a:pt x="117602" y="191947"/>
                  </a:lnTo>
                  <a:lnTo>
                    <a:pt x="117602" y="183819"/>
                  </a:lnTo>
                  <a:lnTo>
                    <a:pt x="117602" y="175691"/>
                  </a:lnTo>
                  <a:close/>
                </a:path>
                <a:path w="529590" h="1505585">
                  <a:moveTo>
                    <a:pt x="117602" y="58039"/>
                  </a:moveTo>
                  <a:lnTo>
                    <a:pt x="111023" y="51460"/>
                  </a:lnTo>
                  <a:lnTo>
                    <a:pt x="94780" y="51460"/>
                  </a:lnTo>
                  <a:lnTo>
                    <a:pt x="88201" y="58039"/>
                  </a:lnTo>
                  <a:lnTo>
                    <a:pt x="88201" y="74295"/>
                  </a:lnTo>
                  <a:lnTo>
                    <a:pt x="94780" y="80873"/>
                  </a:lnTo>
                  <a:lnTo>
                    <a:pt x="111023" y="80873"/>
                  </a:lnTo>
                  <a:lnTo>
                    <a:pt x="117602" y="74295"/>
                  </a:lnTo>
                  <a:lnTo>
                    <a:pt x="117602" y="66167"/>
                  </a:lnTo>
                  <a:lnTo>
                    <a:pt x="117602" y="58039"/>
                  </a:lnTo>
                  <a:close/>
                </a:path>
                <a:path w="529590" h="1505585">
                  <a:moveTo>
                    <a:pt x="191109" y="293331"/>
                  </a:moveTo>
                  <a:lnTo>
                    <a:pt x="184531" y="286753"/>
                  </a:lnTo>
                  <a:lnTo>
                    <a:pt x="168300" y="286753"/>
                  </a:lnTo>
                  <a:lnTo>
                    <a:pt x="161709" y="293331"/>
                  </a:lnTo>
                  <a:lnTo>
                    <a:pt x="161709" y="309587"/>
                  </a:lnTo>
                  <a:lnTo>
                    <a:pt x="168300" y="316166"/>
                  </a:lnTo>
                  <a:lnTo>
                    <a:pt x="184531" y="316166"/>
                  </a:lnTo>
                  <a:lnTo>
                    <a:pt x="191109" y="309587"/>
                  </a:lnTo>
                  <a:lnTo>
                    <a:pt x="191109" y="301459"/>
                  </a:lnTo>
                  <a:lnTo>
                    <a:pt x="191109" y="293331"/>
                  </a:lnTo>
                  <a:close/>
                </a:path>
                <a:path w="529590" h="1505585">
                  <a:moveTo>
                    <a:pt x="191109" y="175691"/>
                  </a:moveTo>
                  <a:lnTo>
                    <a:pt x="184531" y="169113"/>
                  </a:lnTo>
                  <a:lnTo>
                    <a:pt x="168300" y="169113"/>
                  </a:lnTo>
                  <a:lnTo>
                    <a:pt x="161709" y="175691"/>
                  </a:lnTo>
                  <a:lnTo>
                    <a:pt x="161709" y="191947"/>
                  </a:lnTo>
                  <a:lnTo>
                    <a:pt x="168300" y="198526"/>
                  </a:lnTo>
                  <a:lnTo>
                    <a:pt x="184531" y="198526"/>
                  </a:lnTo>
                  <a:lnTo>
                    <a:pt x="191109" y="191947"/>
                  </a:lnTo>
                  <a:lnTo>
                    <a:pt x="191109" y="183819"/>
                  </a:lnTo>
                  <a:lnTo>
                    <a:pt x="191109" y="175691"/>
                  </a:lnTo>
                  <a:close/>
                </a:path>
                <a:path w="529590" h="1505585">
                  <a:moveTo>
                    <a:pt x="191109" y="58039"/>
                  </a:moveTo>
                  <a:lnTo>
                    <a:pt x="184531" y="51460"/>
                  </a:lnTo>
                  <a:lnTo>
                    <a:pt x="168300" y="51460"/>
                  </a:lnTo>
                  <a:lnTo>
                    <a:pt x="161709" y="58039"/>
                  </a:lnTo>
                  <a:lnTo>
                    <a:pt x="161709" y="74295"/>
                  </a:lnTo>
                  <a:lnTo>
                    <a:pt x="168300" y="80873"/>
                  </a:lnTo>
                  <a:lnTo>
                    <a:pt x="184531" y="80873"/>
                  </a:lnTo>
                  <a:lnTo>
                    <a:pt x="191109" y="74295"/>
                  </a:lnTo>
                  <a:lnTo>
                    <a:pt x="191109" y="66167"/>
                  </a:lnTo>
                  <a:lnTo>
                    <a:pt x="191109" y="58039"/>
                  </a:lnTo>
                  <a:close/>
                </a:path>
                <a:path w="529590" h="1505585">
                  <a:moveTo>
                    <a:pt x="264617" y="293331"/>
                  </a:moveTo>
                  <a:lnTo>
                    <a:pt x="258038" y="286753"/>
                  </a:lnTo>
                  <a:lnTo>
                    <a:pt x="241808" y="286753"/>
                  </a:lnTo>
                  <a:lnTo>
                    <a:pt x="235204" y="293331"/>
                  </a:lnTo>
                  <a:lnTo>
                    <a:pt x="235204" y="309587"/>
                  </a:lnTo>
                  <a:lnTo>
                    <a:pt x="241808" y="316166"/>
                  </a:lnTo>
                  <a:lnTo>
                    <a:pt x="258038" y="316166"/>
                  </a:lnTo>
                  <a:lnTo>
                    <a:pt x="264617" y="309587"/>
                  </a:lnTo>
                  <a:lnTo>
                    <a:pt x="264617" y="301459"/>
                  </a:lnTo>
                  <a:lnTo>
                    <a:pt x="264617" y="293331"/>
                  </a:lnTo>
                  <a:close/>
                </a:path>
                <a:path w="529590" h="1505585">
                  <a:moveTo>
                    <a:pt x="264617" y="175691"/>
                  </a:moveTo>
                  <a:lnTo>
                    <a:pt x="258038" y="169113"/>
                  </a:lnTo>
                  <a:lnTo>
                    <a:pt x="241808" y="169113"/>
                  </a:lnTo>
                  <a:lnTo>
                    <a:pt x="235204" y="175691"/>
                  </a:lnTo>
                  <a:lnTo>
                    <a:pt x="235204" y="191947"/>
                  </a:lnTo>
                  <a:lnTo>
                    <a:pt x="241808" y="198526"/>
                  </a:lnTo>
                  <a:lnTo>
                    <a:pt x="258038" y="198526"/>
                  </a:lnTo>
                  <a:lnTo>
                    <a:pt x="264617" y="191947"/>
                  </a:lnTo>
                  <a:lnTo>
                    <a:pt x="264617" y="183819"/>
                  </a:lnTo>
                  <a:lnTo>
                    <a:pt x="264617" y="175691"/>
                  </a:lnTo>
                  <a:close/>
                </a:path>
                <a:path w="529590" h="1505585">
                  <a:moveTo>
                    <a:pt x="264617" y="58039"/>
                  </a:moveTo>
                  <a:lnTo>
                    <a:pt x="258038" y="51460"/>
                  </a:lnTo>
                  <a:lnTo>
                    <a:pt x="241808" y="51460"/>
                  </a:lnTo>
                  <a:lnTo>
                    <a:pt x="235204" y="58039"/>
                  </a:lnTo>
                  <a:lnTo>
                    <a:pt x="235204" y="74295"/>
                  </a:lnTo>
                  <a:lnTo>
                    <a:pt x="241808" y="80873"/>
                  </a:lnTo>
                  <a:lnTo>
                    <a:pt x="258038" y="80873"/>
                  </a:lnTo>
                  <a:lnTo>
                    <a:pt x="264617" y="74295"/>
                  </a:lnTo>
                  <a:lnTo>
                    <a:pt x="264617" y="66167"/>
                  </a:lnTo>
                  <a:lnTo>
                    <a:pt x="264617" y="58039"/>
                  </a:lnTo>
                  <a:close/>
                </a:path>
                <a:path w="529590" h="1505585">
                  <a:moveTo>
                    <a:pt x="504278" y="1310855"/>
                  </a:moveTo>
                  <a:lnTo>
                    <a:pt x="502310" y="1300492"/>
                  </a:lnTo>
                  <a:lnTo>
                    <a:pt x="502183" y="1299870"/>
                  </a:lnTo>
                  <a:lnTo>
                    <a:pt x="495909" y="1290142"/>
                  </a:lnTo>
                  <a:lnTo>
                    <a:pt x="490918" y="1285189"/>
                  </a:lnTo>
                  <a:lnTo>
                    <a:pt x="490918" y="1306360"/>
                  </a:lnTo>
                  <a:lnTo>
                    <a:pt x="490918" y="1315351"/>
                  </a:lnTo>
                  <a:lnTo>
                    <a:pt x="485508" y="1321219"/>
                  </a:lnTo>
                  <a:lnTo>
                    <a:pt x="319671" y="1486027"/>
                  </a:lnTo>
                  <a:lnTo>
                    <a:pt x="313956" y="1491957"/>
                  </a:lnTo>
                  <a:lnTo>
                    <a:pt x="304507" y="1492161"/>
                  </a:lnTo>
                  <a:lnTo>
                    <a:pt x="298208" y="1486192"/>
                  </a:lnTo>
                  <a:lnTo>
                    <a:pt x="298069" y="1486027"/>
                  </a:lnTo>
                  <a:lnTo>
                    <a:pt x="89471" y="1278737"/>
                  </a:lnTo>
                  <a:lnTo>
                    <a:pt x="89103" y="1278420"/>
                  </a:lnTo>
                  <a:lnTo>
                    <a:pt x="86461" y="1275905"/>
                  </a:lnTo>
                  <a:lnTo>
                    <a:pt x="85039" y="1272374"/>
                  </a:lnTo>
                  <a:lnTo>
                    <a:pt x="85204" y="1268717"/>
                  </a:lnTo>
                  <a:lnTo>
                    <a:pt x="85204" y="1133462"/>
                  </a:lnTo>
                  <a:lnTo>
                    <a:pt x="88773" y="1116164"/>
                  </a:lnTo>
                  <a:lnTo>
                    <a:pt x="98374" y="1102042"/>
                  </a:lnTo>
                  <a:lnTo>
                    <a:pt x="112598" y="1092492"/>
                  </a:lnTo>
                  <a:lnTo>
                    <a:pt x="129705" y="1089025"/>
                  </a:lnTo>
                  <a:lnTo>
                    <a:pt x="270789" y="1089025"/>
                  </a:lnTo>
                  <a:lnTo>
                    <a:pt x="274574" y="1090688"/>
                  </a:lnTo>
                  <a:lnTo>
                    <a:pt x="277266" y="1093546"/>
                  </a:lnTo>
                  <a:lnTo>
                    <a:pt x="485508" y="1300492"/>
                  </a:lnTo>
                  <a:lnTo>
                    <a:pt x="490918" y="1306360"/>
                  </a:lnTo>
                  <a:lnTo>
                    <a:pt x="490918" y="1285189"/>
                  </a:lnTo>
                  <a:lnTo>
                    <a:pt x="293497" y="1089025"/>
                  </a:lnTo>
                  <a:lnTo>
                    <a:pt x="287655" y="1083221"/>
                  </a:lnTo>
                  <a:lnTo>
                    <a:pt x="282181" y="1077620"/>
                  </a:lnTo>
                  <a:lnTo>
                    <a:pt x="274688" y="1074407"/>
                  </a:lnTo>
                  <a:lnTo>
                    <a:pt x="129705" y="1074407"/>
                  </a:lnTo>
                  <a:lnTo>
                    <a:pt x="87985" y="1091704"/>
                  </a:lnTo>
                  <a:lnTo>
                    <a:pt x="70497" y="1133462"/>
                  </a:lnTo>
                  <a:lnTo>
                    <a:pt x="70408" y="1272374"/>
                  </a:lnTo>
                  <a:lnTo>
                    <a:pt x="70281" y="1276591"/>
                  </a:lnTo>
                  <a:lnTo>
                    <a:pt x="73545" y="1284160"/>
                  </a:lnTo>
                  <a:lnTo>
                    <a:pt x="79425" y="1289418"/>
                  </a:lnTo>
                  <a:lnTo>
                    <a:pt x="287655" y="1496352"/>
                  </a:lnTo>
                  <a:lnTo>
                    <a:pt x="297395" y="1502943"/>
                  </a:lnTo>
                  <a:lnTo>
                    <a:pt x="308521" y="1505216"/>
                  </a:lnTo>
                  <a:lnTo>
                    <a:pt x="319697" y="1503184"/>
                  </a:lnTo>
                  <a:lnTo>
                    <a:pt x="329577" y="1496834"/>
                  </a:lnTo>
                  <a:lnTo>
                    <a:pt x="334264" y="1492161"/>
                  </a:lnTo>
                  <a:lnTo>
                    <a:pt x="495909" y="1331544"/>
                  </a:lnTo>
                  <a:lnTo>
                    <a:pt x="502183" y="1321828"/>
                  </a:lnTo>
                  <a:lnTo>
                    <a:pt x="504278" y="1310855"/>
                  </a:lnTo>
                  <a:close/>
                </a:path>
                <a:path w="529590" h="1505585">
                  <a:moveTo>
                    <a:pt x="529234" y="463219"/>
                  </a:moveTo>
                  <a:lnTo>
                    <a:pt x="323418" y="463219"/>
                  </a:lnTo>
                  <a:lnTo>
                    <a:pt x="323418" y="448513"/>
                  </a:lnTo>
                  <a:lnTo>
                    <a:pt x="323418" y="433806"/>
                  </a:lnTo>
                  <a:lnTo>
                    <a:pt x="308711" y="433806"/>
                  </a:lnTo>
                  <a:lnTo>
                    <a:pt x="308711" y="448513"/>
                  </a:lnTo>
                  <a:lnTo>
                    <a:pt x="308711" y="492633"/>
                  </a:lnTo>
                  <a:lnTo>
                    <a:pt x="220510" y="492633"/>
                  </a:lnTo>
                  <a:lnTo>
                    <a:pt x="220510" y="448513"/>
                  </a:lnTo>
                  <a:lnTo>
                    <a:pt x="308711" y="448513"/>
                  </a:lnTo>
                  <a:lnTo>
                    <a:pt x="308711" y="433806"/>
                  </a:lnTo>
                  <a:lnTo>
                    <a:pt x="271957" y="433806"/>
                  </a:lnTo>
                  <a:lnTo>
                    <a:pt x="271957" y="367626"/>
                  </a:lnTo>
                  <a:lnTo>
                    <a:pt x="470420" y="367626"/>
                  </a:lnTo>
                  <a:lnTo>
                    <a:pt x="481876" y="365315"/>
                  </a:lnTo>
                  <a:lnTo>
                    <a:pt x="491223" y="359016"/>
                  </a:lnTo>
                  <a:lnTo>
                    <a:pt x="495325" y="352933"/>
                  </a:lnTo>
                  <a:lnTo>
                    <a:pt x="497522" y="349669"/>
                  </a:lnTo>
                  <a:lnTo>
                    <a:pt x="499833" y="338226"/>
                  </a:lnTo>
                  <a:lnTo>
                    <a:pt x="499808" y="256222"/>
                  </a:lnTo>
                  <a:lnTo>
                    <a:pt x="496938" y="249986"/>
                  </a:lnTo>
                  <a:lnTo>
                    <a:pt x="496087" y="248170"/>
                  </a:lnTo>
                  <a:lnTo>
                    <a:pt x="489686" y="242633"/>
                  </a:lnTo>
                  <a:lnTo>
                    <a:pt x="496087" y="237096"/>
                  </a:lnTo>
                  <a:lnTo>
                    <a:pt x="496938" y="235280"/>
                  </a:lnTo>
                  <a:lnTo>
                    <a:pt x="499808" y="229057"/>
                  </a:lnTo>
                  <a:lnTo>
                    <a:pt x="499808" y="138569"/>
                  </a:lnTo>
                  <a:lnTo>
                    <a:pt x="496938" y="132346"/>
                  </a:lnTo>
                  <a:lnTo>
                    <a:pt x="496087" y="130530"/>
                  </a:lnTo>
                  <a:lnTo>
                    <a:pt x="489686" y="124993"/>
                  </a:lnTo>
                  <a:lnTo>
                    <a:pt x="496087" y="119456"/>
                  </a:lnTo>
                  <a:lnTo>
                    <a:pt x="496938" y="117640"/>
                  </a:lnTo>
                  <a:lnTo>
                    <a:pt x="499808" y="111417"/>
                  </a:lnTo>
                  <a:lnTo>
                    <a:pt x="499833" y="29413"/>
                  </a:lnTo>
                  <a:lnTo>
                    <a:pt x="497522" y="17957"/>
                  </a:lnTo>
                  <a:lnTo>
                    <a:pt x="495325" y="14706"/>
                  </a:lnTo>
                  <a:lnTo>
                    <a:pt x="491223" y="8610"/>
                  </a:lnTo>
                  <a:lnTo>
                    <a:pt x="485127" y="4508"/>
                  </a:lnTo>
                  <a:lnTo>
                    <a:pt x="485127" y="21285"/>
                  </a:lnTo>
                  <a:lnTo>
                    <a:pt x="485127" y="111061"/>
                  </a:lnTo>
                  <a:lnTo>
                    <a:pt x="485127" y="138925"/>
                  </a:lnTo>
                  <a:lnTo>
                    <a:pt x="485127" y="228701"/>
                  </a:lnTo>
                  <a:lnTo>
                    <a:pt x="485127" y="256565"/>
                  </a:lnTo>
                  <a:lnTo>
                    <a:pt x="485127" y="346354"/>
                  </a:lnTo>
                  <a:lnTo>
                    <a:pt x="478548" y="352933"/>
                  </a:lnTo>
                  <a:lnTo>
                    <a:pt x="50685" y="352933"/>
                  </a:lnTo>
                  <a:lnTo>
                    <a:pt x="44107" y="346354"/>
                  </a:lnTo>
                  <a:lnTo>
                    <a:pt x="44107" y="256565"/>
                  </a:lnTo>
                  <a:lnTo>
                    <a:pt x="50685" y="249986"/>
                  </a:lnTo>
                  <a:lnTo>
                    <a:pt x="478548" y="249986"/>
                  </a:lnTo>
                  <a:lnTo>
                    <a:pt x="485127" y="256565"/>
                  </a:lnTo>
                  <a:lnTo>
                    <a:pt x="485127" y="228701"/>
                  </a:lnTo>
                  <a:lnTo>
                    <a:pt x="478548" y="235280"/>
                  </a:lnTo>
                  <a:lnTo>
                    <a:pt x="50685" y="235280"/>
                  </a:lnTo>
                  <a:lnTo>
                    <a:pt x="44107" y="228701"/>
                  </a:lnTo>
                  <a:lnTo>
                    <a:pt x="44107" y="138925"/>
                  </a:lnTo>
                  <a:lnTo>
                    <a:pt x="50685" y="132346"/>
                  </a:lnTo>
                  <a:lnTo>
                    <a:pt x="478548" y="132346"/>
                  </a:lnTo>
                  <a:lnTo>
                    <a:pt x="485127" y="138925"/>
                  </a:lnTo>
                  <a:lnTo>
                    <a:pt x="485127" y="111061"/>
                  </a:lnTo>
                  <a:lnTo>
                    <a:pt x="478548" y="117640"/>
                  </a:lnTo>
                  <a:lnTo>
                    <a:pt x="50685" y="117640"/>
                  </a:lnTo>
                  <a:lnTo>
                    <a:pt x="44107" y="111061"/>
                  </a:lnTo>
                  <a:lnTo>
                    <a:pt x="44107" y="21285"/>
                  </a:lnTo>
                  <a:lnTo>
                    <a:pt x="50685" y="14706"/>
                  </a:lnTo>
                  <a:lnTo>
                    <a:pt x="478548" y="14706"/>
                  </a:lnTo>
                  <a:lnTo>
                    <a:pt x="485127" y="21285"/>
                  </a:lnTo>
                  <a:lnTo>
                    <a:pt x="485127" y="4508"/>
                  </a:lnTo>
                  <a:lnTo>
                    <a:pt x="481876" y="2311"/>
                  </a:lnTo>
                  <a:lnTo>
                    <a:pt x="470420" y="0"/>
                  </a:lnTo>
                  <a:lnTo>
                    <a:pt x="58801" y="0"/>
                  </a:lnTo>
                  <a:lnTo>
                    <a:pt x="47358" y="2311"/>
                  </a:lnTo>
                  <a:lnTo>
                    <a:pt x="38011" y="8610"/>
                  </a:lnTo>
                  <a:lnTo>
                    <a:pt x="31711" y="17957"/>
                  </a:lnTo>
                  <a:lnTo>
                    <a:pt x="29400" y="29413"/>
                  </a:lnTo>
                  <a:lnTo>
                    <a:pt x="29425" y="111417"/>
                  </a:lnTo>
                  <a:lnTo>
                    <a:pt x="33134" y="119456"/>
                  </a:lnTo>
                  <a:lnTo>
                    <a:pt x="39560" y="124993"/>
                  </a:lnTo>
                  <a:lnTo>
                    <a:pt x="33134" y="130530"/>
                  </a:lnTo>
                  <a:lnTo>
                    <a:pt x="29425" y="138569"/>
                  </a:lnTo>
                  <a:lnTo>
                    <a:pt x="29425" y="229057"/>
                  </a:lnTo>
                  <a:lnTo>
                    <a:pt x="33134" y="237096"/>
                  </a:lnTo>
                  <a:lnTo>
                    <a:pt x="39560" y="242633"/>
                  </a:lnTo>
                  <a:lnTo>
                    <a:pt x="33134" y="248170"/>
                  </a:lnTo>
                  <a:lnTo>
                    <a:pt x="29425" y="256222"/>
                  </a:lnTo>
                  <a:lnTo>
                    <a:pt x="29400" y="338226"/>
                  </a:lnTo>
                  <a:lnTo>
                    <a:pt x="31711" y="349669"/>
                  </a:lnTo>
                  <a:lnTo>
                    <a:pt x="38011" y="359016"/>
                  </a:lnTo>
                  <a:lnTo>
                    <a:pt x="47358" y="365315"/>
                  </a:lnTo>
                  <a:lnTo>
                    <a:pt x="58801" y="367626"/>
                  </a:lnTo>
                  <a:lnTo>
                    <a:pt x="257263" y="367626"/>
                  </a:lnTo>
                  <a:lnTo>
                    <a:pt x="257263" y="433806"/>
                  </a:lnTo>
                  <a:lnTo>
                    <a:pt x="205803" y="433806"/>
                  </a:lnTo>
                  <a:lnTo>
                    <a:pt x="205803" y="463219"/>
                  </a:lnTo>
                  <a:lnTo>
                    <a:pt x="0" y="463219"/>
                  </a:lnTo>
                  <a:lnTo>
                    <a:pt x="0" y="477926"/>
                  </a:lnTo>
                  <a:lnTo>
                    <a:pt x="205803" y="477926"/>
                  </a:lnTo>
                  <a:lnTo>
                    <a:pt x="205803" y="507339"/>
                  </a:lnTo>
                  <a:lnTo>
                    <a:pt x="323418" y="507339"/>
                  </a:lnTo>
                  <a:lnTo>
                    <a:pt x="323418" y="492633"/>
                  </a:lnTo>
                  <a:lnTo>
                    <a:pt x="323418" y="477926"/>
                  </a:lnTo>
                  <a:lnTo>
                    <a:pt x="529234" y="477926"/>
                  </a:lnTo>
                  <a:lnTo>
                    <a:pt x="529234" y="46321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F692733B-79C5-436E-9797-3C0D089555A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484" y="3521848"/>
              <a:ext cx="325679" cy="323677"/>
            </a:xfrm>
            <a:prstGeom prst="rect">
              <a:avLst/>
            </a:prstGeom>
          </p:spPr>
        </p:pic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00D294DD-EA69-EBBC-6F6A-988E915A9DF1}"/>
                </a:ext>
              </a:extLst>
            </p:cNvPr>
            <p:cNvSpPr/>
            <p:nvPr/>
          </p:nvSpPr>
          <p:spPr>
            <a:xfrm>
              <a:off x="943000" y="4536617"/>
              <a:ext cx="382270" cy="382905"/>
            </a:xfrm>
            <a:custGeom>
              <a:avLst/>
              <a:gdLst/>
              <a:ahLst/>
              <a:cxnLst/>
              <a:rect l="l" t="t" r="r" b="b"/>
              <a:pathLst>
                <a:path w="382269" h="382904">
                  <a:moveTo>
                    <a:pt x="382219" y="0"/>
                  </a:moveTo>
                  <a:lnTo>
                    <a:pt x="367512" y="0"/>
                  </a:lnTo>
                  <a:lnTo>
                    <a:pt x="367512" y="15240"/>
                  </a:lnTo>
                  <a:lnTo>
                    <a:pt x="367512" y="367080"/>
                  </a:lnTo>
                  <a:lnTo>
                    <a:pt x="14693" y="367080"/>
                  </a:lnTo>
                  <a:lnTo>
                    <a:pt x="14693" y="15240"/>
                  </a:lnTo>
                  <a:lnTo>
                    <a:pt x="367512" y="15240"/>
                  </a:lnTo>
                  <a:lnTo>
                    <a:pt x="36751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367080"/>
                  </a:lnTo>
                  <a:lnTo>
                    <a:pt x="0" y="382333"/>
                  </a:lnTo>
                  <a:lnTo>
                    <a:pt x="382219" y="382333"/>
                  </a:lnTo>
                  <a:lnTo>
                    <a:pt x="382219" y="367677"/>
                  </a:lnTo>
                  <a:lnTo>
                    <a:pt x="382219" y="367080"/>
                  </a:lnTo>
                  <a:lnTo>
                    <a:pt x="382219" y="15240"/>
                  </a:lnTo>
                  <a:lnTo>
                    <a:pt x="382219" y="14744"/>
                  </a:lnTo>
                  <a:lnTo>
                    <a:pt x="382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FB065C41-ECED-F1EC-A1BD-0329A1DE7FD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691" y="4623355"/>
              <a:ext cx="205182" cy="205242"/>
            </a:xfrm>
            <a:prstGeom prst="rect">
              <a:avLst/>
            </a:prstGeom>
          </p:spPr>
        </p:pic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0B6B3CEE-F680-5603-ECF8-69472BC94D58}"/>
                </a:ext>
              </a:extLst>
            </p:cNvPr>
            <p:cNvSpPr/>
            <p:nvPr/>
          </p:nvSpPr>
          <p:spPr>
            <a:xfrm>
              <a:off x="6599920" y="3494843"/>
              <a:ext cx="434340" cy="431165"/>
            </a:xfrm>
            <a:custGeom>
              <a:avLst/>
              <a:gdLst/>
              <a:ahLst/>
              <a:cxnLst/>
              <a:rect l="l" t="t" r="r" b="b"/>
              <a:pathLst>
                <a:path w="434340" h="431164">
                  <a:moveTo>
                    <a:pt x="204407" y="0"/>
                  </a:moveTo>
                  <a:lnTo>
                    <a:pt x="59422" y="0"/>
                  </a:lnTo>
                  <a:lnTo>
                    <a:pt x="36590" y="4624"/>
                  </a:lnTo>
                  <a:lnTo>
                    <a:pt x="17697" y="17297"/>
                  </a:lnTo>
                  <a:lnTo>
                    <a:pt x="4941" y="36070"/>
                  </a:lnTo>
                  <a:lnTo>
                    <a:pt x="218" y="59053"/>
                  </a:lnTo>
                  <a:lnTo>
                    <a:pt x="117" y="197960"/>
                  </a:lnTo>
                  <a:lnTo>
                    <a:pt x="0" y="202181"/>
                  </a:lnTo>
                  <a:lnTo>
                    <a:pt x="3262" y="209751"/>
                  </a:lnTo>
                  <a:lnTo>
                    <a:pt x="9143" y="215007"/>
                  </a:lnTo>
                  <a:lnTo>
                    <a:pt x="217372" y="421947"/>
                  </a:lnTo>
                  <a:lnTo>
                    <a:pt x="227109" y="428530"/>
                  </a:lnTo>
                  <a:lnTo>
                    <a:pt x="238240" y="430813"/>
                  </a:lnTo>
                  <a:lnTo>
                    <a:pt x="249416" y="428781"/>
                  </a:lnTo>
                  <a:lnTo>
                    <a:pt x="259291" y="422420"/>
                  </a:lnTo>
                  <a:lnTo>
                    <a:pt x="263984" y="417757"/>
                  </a:lnTo>
                  <a:lnTo>
                    <a:pt x="234217" y="417757"/>
                  </a:lnTo>
                  <a:lnTo>
                    <a:pt x="227928" y="411778"/>
                  </a:lnTo>
                  <a:lnTo>
                    <a:pt x="227785" y="411618"/>
                  </a:lnTo>
                  <a:lnTo>
                    <a:pt x="19191" y="204332"/>
                  </a:lnTo>
                  <a:lnTo>
                    <a:pt x="18823" y="204008"/>
                  </a:lnTo>
                  <a:lnTo>
                    <a:pt x="16171" y="201491"/>
                  </a:lnTo>
                  <a:lnTo>
                    <a:pt x="14748" y="197960"/>
                  </a:lnTo>
                  <a:lnTo>
                    <a:pt x="14919" y="194308"/>
                  </a:lnTo>
                  <a:lnTo>
                    <a:pt x="14919" y="59053"/>
                  </a:lnTo>
                  <a:lnTo>
                    <a:pt x="18488" y="41760"/>
                  </a:lnTo>
                  <a:lnTo>
                    <a:pt x="28094" y="27631"/>
                  </a:lnTo>
                  <a:lnTo>
                    <a:pt x="42314" y="18087"/>
                  </a:lnTo>
                  <a:lnTo>
                    <a:pt x="59423" y="14611"/>
                  </a:lnTo>
                  <a:lnTo>
                    <a:pt x="223213" y="14611"/>
                  </a:lnTo>
                  <a:lnTo>
                    <a:pt x="217372" y="8807"/>
                  </a:lnTo>
                  <a:lnTo>
                    <a:pt x="211900" y="3206"/>
                  </a:lnTo>
                  <a:lnTo>
                    <a:pt x="204407" y="0"/>
                  </a:lnTo>
                  <a:close/>
                </a:path>
                <a:path w="434340" h="431164">
                  <a:moveTo>
                    <a:pt x="223213" y="14611"/>
                  </a:moveTo>
                  <a:lnTo>
                    <a:pt x="200507" y="14611"/>
                  </a:lnTo>
                  <a:lnTo>
                    <a:pt x="204284" y="16275"/>
                  </a:lnTo>
                  <a:lnTo>
                    <a:pt x="206979" y="19136"/>
                  </a:lnTo>
                  <a:lnTo>
                    <a:pt x="415225" y="226087"/>
                  </a:lnTo>
                  <a:lnTo>
                    <a:pt x="420636" y="231952"/>
                  </a:lnTo>
                  <a:lnTo>
                    <a:pt x="420636" y="240941"/>
                  </a:lnTo>
                  <a:lnTo>
                    <a:pt x="415225" y="246806"/>
                  </a:lnTo>
                  <a:lnTo>
                    <a:pt x="249388" y="411618"/>
                  </a:lnTo>
                  <a:lnTo>
                    <a:pt x="243671" y="417546"/>
                  </a:lnTo>
                  <a:lnTo>
                    <a:pt x="234217" y="417757"/>
                  </a:lnTo>
                  <a:lnTo>
                    <a:pt x="263984" y="417757"/>
                  </a:lnTo>
                  <a:lnTo>
                    <a:pt x="425618" y="257135"/>
                  </a:lnTo>
                  <a:lnTo>
                    <a:pt x="431900" y="247417"/>
                  </a:lnTo>
                  <a:lnTo>
                    <a:pt x="433994" y="236444"/>
                  </a:lnTo>
                  <a:lnTo>
                    <a:pt x="432018" y="226087"/>
                  </a:lnTo>
                  <a:lnTo>
                    <a:pt x="431900" y="225468"/>
                  </a:lnTo>
                  <a:lnTo>
                    <a:pt x="425618" y="215737"/>
                  </a:lnTo>
                  <a:lnTo>
                    <a:pt x="223213" y="14611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7" name="object 25">
              <a:extLst>
                <a:ext uri="{FF2B5EF4-FFF2-40B4-BE49-F238E27FC236}">
                  <a16:creationId xmlns:a16="http://schemas.microsoft.com/office/drawing/2014/main" id="{D21543C9-E027-59C8-ED09-125D4E59DA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2336" y="3526420"/>
              <a:ext cx="325679" cy="323677"/>
            </a:xfrm>
            <a:prstGeom prst="rect">
              <a:avLst/>
            </a:prstGeom>
          </p:spPr>
        </p:pic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01562CA4-3966-7B78-DD93-3AABFEA845DE}"/>
              </a:ext>
            </a:extLst>
          </p:cNvPr>
          <p:cNvSpPr txBox="1"/>
          <p:nvPr/>
        </p:nvSpPr>
        <p:spPr>
          <a:xfrm>
            <a:off x="1748408" y="2283078"/>
            <a:ext cx="4003675" cy="299133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3355" marR="34925" indent="-173355">
              <a:spcBef>
                <a:spcPts val="135"/>
              </a:spcBef>
              <a:buFont typeface="Wingdings"/>
              <a:buChar char=""/>
              <a:tabLst>
                <a:tab pos="1733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"/>
                <a:cs typeface="Arial"/>
              </a:rPr>
              <a:t>Fluctuating Raw Material Prices lead to varying Operating Expenses</a:t>
            </a: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055" marR="116205" indent="-173990">
              <a:lnSpc>
                <a:spcPct val="104600"/>
              </a:lnSpc>
              <a:spcBef>
                <a:spcPts val="500"/>
              </a:spcBef>
              <a:buFont typeface="Wingdings"/>
              <a:buChar char=""/>
              <a:tabLst>
                <a:tab pos="1860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Raw Material Inventory and Order Cycle are operated without data driven decision making</a:t>
            </a:r>
          </a:p>
          <a:p>
            <a:pPr>
              <a:spcBef>
                <a:spcPts val="725"/>
              </a:spcBef>
            </a:pPr>
            <a:endParaRPr lang="en-US" sz="5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>
              <a:spcBef>
                <a:spcPts val="725"/>
              </a:spcBef>
            </a:pPr>
            <a:endParaRPr sz="5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98120" indent="-173355">
              <a:buFont typeface="Wingdings"/>
              <a:buChar char=""/>
              <a:tabLst>
                <a:tab pos="19812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Energy Expense Increases and lack of availability of sustainable energy throughout</a:t>
            </a:r>
            <a:endParaRPr sz="115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98120" indent="-173355">
              <a:spcBef>
                <a:spcPts val="515"/>
              </a:spcBef>
              <a:buFont typeface="Wingdings"/>
              <a:buChar char=""/>
              <a:tabLst>
                <a:tab pos="19812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"/>
              </a:rPr>
              <a:t>Lack of sustained, sufficient energy can half operations</a:t>
            </a:r>
            <a:endParaRPr sz="115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785"/>
              </a:spcBef>
            </a:pPr>
            <a:endParaRPr lang="en-US" sz="5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785"/>
              </a:spcBef>
            </a:pPr>
            <a:endParaRPr sz="115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73355" indent="-173355">
              <a:buFont typeface="Wingdings"/>
              <a:buChar char=""/>
              <a:tabLst>
                <a:tab pos="1733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Competitive market in a commodity product, creates a </a:t>
            </a:r>
            <a:r>
              <a:rPr lang="en-US" sz="1150" kern="0" dirty="0">
                <a:solidFill>
                  <a:srgbClr val="FF0000"/>
                </a:solidFill>
                <a:latin typeface="Arial MT"/>
                <a:cs typeface="Arial MT"/>
              </a:rPr>
              <a:t>Red Ocean environment</a:t>
            </a:r>
            <a:r>
              <a:rPr lang="en-US"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98755" marR="111125" indent="-173990">
              <a:lnSpc>
                <a:spcPct val="104299"/>
              </a:lnSpc>
              <a:spcBef>
                <a:spcPts val="505"/>
              </a:spcBef>
              <a:buFont typeface="Wingdings"/>
              <a:buChar char=""/>
              <a:tabLst>
                <a:tab pos="1987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Reactive maintenance Strategies lead to delay in process optimization</a:t>
            </a: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232A38EC-280E-807D-2F7A-DFF2B4CA149E}"/>
              </a:ext>
            </a:extLst>
          </p:cNvPr>
          <p:cNvSpPr txBox="1"/>
          <p:nvPr/>
        </p:nvSpPr>
        <p:spPr>
          <a:xfrm>
            <a:off x="7300086" y="2283078"/>
            <a:ext cx="4151629" cy="27571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6055" marR="23495" indent="-173990">
              <a:lnSpc>
                <a:spcPct val="104500"/>
              </a:lnSpc>
              <a:spcBef>
                <a:spcPts val="75"/>
              </a:spcBef>
              <a:buFont typeface="Wingdings"/>
              <a:buChar char=""/>
              <a:tabLst>
                <a:tab pos="1860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"/>
                <a:cs typeface="Arial"/>
              </a:rPr>
              <a:t>Implement </a:t>
            </a:r>
            <a:r>
              <a:rPr lang="en-US"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IBM Sterling OMS + Manhattan WMS </a:t>
            </a:r>
            <a:r>
              <a:rPr lang="en-US" sz="1150" kern="0" dirty="0">
                <a:solidFill>
                  <a:sysClr val="windowText" lastClr="000000"/>
                </a:solidFill>
                <a:latin typeface="Arial"/>
                <a:cs typeface="Arial"/>
              </a:rPr>
              <a:t>for Resource Planning and Order Optimization</a:t>
            </a:r>
          </a:p>
          <a:p>
            <a:pPr marL="186055" marR="23495" indent="-173990">
              <a:lnSpc>
                <a:spcPct val="104500"/>
              </a:lnSpc>
              <a:spcBef>
                <a:spcPts val="75"/>
              </a:spcBef>
              <a:buFont typeface="Wingdings"/>
              <a:buChar char=""/>
              <a:tabLst>
                <a:tab pos="186055" algn="l"/>
              </a:tabLst>
            </a:pPr>
            <a:r>
              <a:rPr lang="en-US" sz="1150" kern="0" dirty="0">
                <a:solidFill>
                  <a:sysClr val="windowText" lastClr="000000"/>
                </a:solidFill>
                <a:latin typeface="Arial"/>
                <a:cs typeface="Arial"/>
              </a:rPr>
              <a:t>OMS + WMS sets the path for a steel manufacturer as KSL to keep a check on their inventory, raw material and optimization in delivery pipelines. </a:t>
            </a:r>
            <a:endParaRPr sz="115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12700" algn="r">
              <a:spcBef>
                <a:spcPts val="10"/>
              </a:spcBef>
            </a:pPr>
            <a:endParaRPr sz="12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240029" marR="380365" lvl="1" indent="-173990">
              <a:lnSpc>
                <a:spcPct val="104299"/>
              </a:lnSpc>
              <a:spcBef>
                <a:spcPts val="495"/>
              </a:spcBef>
              <a:buFont typeface="Wingdings"/>
              <a:buChar char=""/>
              <a:tabLst>
                <a:tab pos="240029" algn="l"/>
              </a:tabLst>
            </a:pPr>
            <a:r>
              <a:rPr lang="en-US"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Sustainability Initiatives: </a:t>
            </a:r>
            <a:r>
              <a:rPr lang="en-US" sz="1150" kern="0" dirty="0">
                <a:solidFill>
                  <a:sysClr val="windowText" lastClr="000000"/>
                </a:solidFill>
                <a:latin typeface="Arial"/>
                <a:cs typeface="Arial"/>
              </a:rPr>
              <a:t>In Manufacturing Industry CSR and sustainability initiatives lead to direct tax benefits, which is essential as it helps with Financials for KSL</a:t>
            </a: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0" lvl="1">
              <a:spcBef>
                <a:spcPts val="715"/>
              </a:spcBef>
              <a:buFont typeface="Wingdings"/>
              <a:buChar char=""/>
            </a:pPr>
            <a:endParaRPr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239395" lvl="1" indent="-172720">
              <a:buFont typeface="Wingdings"/>
              <a:buChar char=""/>
              <a:tabLst>
                <a:tab pos="239395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IoT and AI will help KSL have an End-to-End Visibility on their process, enable data driven decision making and scale the company to newer heights</a:t>
            </a:r>
            <a:endParaRPr sz="12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30" name="object 28">
            <a:extLst>
              <a:ext uri="{FF2B5EF4-FFF2-40B4-BE49-F238E27FC236}">
                <a16:creationId xmlns:a16="http://schemas.microsoft.com/office/drawing/2014/main" id="{E5A32ED1-E8FE-C0D4-60ED-632F2569FFA5}"/>
              </a:ext>
            </a:extLst>
          </p:cNvPr>
          <p:cNvGrpSpPr/>
          <p:nvPr/>
        </p:nvGrpSpPr>
        <p:grpSpPr>
          <a:xfrm>
            <a:off x="13716" y="1122425"/>
            <a:ext cx="12179935" cy="4817745"/>
            <a:chOff x="13716" y="1122425"/>
            <a:chExt cx="12179935" cy="4817745"/>
          </a:xfrm>
        </p:grpSpPr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60471820-3727-930B-65BF-CE0E39C911D3}"/>
                </a:ext>
              </a:extLst>
            </p:cNvPr>
            <p:cNvSpPr/>
            <p:nvPr/>
          </p:nvSpPr>
          <p:spPr>
            <a:xfrm>
              <a:off x="6616852" y="4539653"/>
              <a:ext cx="382270" cy="380365"/>
            </a:xfrm>
            <a:custGeom>
              <a:avLst/>
              <a:gdLst/>
              <a:ahLst/>
              <a:cxnLst/>
              <a:rect l="l" t="t" r="r" b="b"/>
              <a:pathLst>
                <a:path w="382270" h="380364">
                  <a:moveTo>
                    <a:pt x="321271" y="100647"/>
                  </a:moveTo>
                  <a:lnTo>
                    <a:pt x="310870" y="90309"/>
                  </a:lnTo>
                  <a:lnTo>
                    <a:pt x="143319" y="256844"/>
                  </a:lnTo>
                  <a:lnTo>
                    <a:pt x="71348" y="185293"/>
                  </a:lnTo>
                  <a:lnTo>
                    <a:pt x="60960" y="195618"/>
                  </a:lnTo>
                  <a:lnTo>
                    <a:pt x="143319" y="277495"/>
                  </a:lnTo>
                  <a:lnTo>
                    <a:pt x="321271" y="100647"/>
                  </a:lnTo>
                  <a:close/>
                </a:path>
                <a:path w="382270" h="380364">
                  <a:moveTo>
                    <a:pt x="382219" y="0"/>
                  </a:moveTo>
                  <a:lnTo>
                    <a:pt x="0" y="0"/>
                  </a:lnTo>
                  <a:lnTo>
                    <a:pt x="0" y="15189"/>
                  </a:lnTo>
                  <a:lnTo>
                    <a:pt x="0" y="365899"/>
                  </a:lnTo>
                  <a:lnTo>
                    <a:pt x="0" y="379818"/>
                  </a:lnTo>
                  <a:lnTo>
                    <a:pt x="382219" y="379818"/>
                  </a:lnTo>
                  <a:lnTo>
                    <a:pt x="382219" y="365899"/>
                  </a:lnTo>
                  <a:lnTo>
                    <a:pt x="14693" y="365899"/>
                  </a:lnTo>
                  <a:lnTo>
                    <a:pt x="14693" y="15189"/>
                  </a:lnTo>
                  <a:lnTo>
                    <a:pt x="367512" y="15189"/>
                  </a:lnTo>
                  <a:lnTo>
                    <a:pt x="367512" y="365798"/>
                  </a:lnTo>
                  <a:lnTo>
                    <a:pt x="382219" y="365798"/>
                  </a:lnTo>
                  <a:lnTo>
                    <a:pt x="382219" y="15189"/>
                  </a:lnTo>
                  <a:lnTo>
                    <a:pt x="38221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230D76A6-5805-9760-DB65-5B3CDB43B519}"/>
                </a:ext>
              </a:extLst>
            </p:cNvPr>
            <p:cNvSpPr/>
            <p:nvPr/>
          </p:nvSpPr>
          <p:spPr>
            <a:xfrm>
              <a:off x="6092189" y="1122425"/>
              <a:ext cx="0" cy="4817745"/>
            </a:xfrm>
            <a:custGeom>
              <a:avLst/>
              <a:gdLst/>
              <a:ahLst/>
              <a:cxnLst/>
              <a:rect l="l" t="t" r="r" b="b"/>
              <a:pathLst>
                <a:path h="4817745">
                  <a:moveTo>
                    <a:pt x="0" y="0"/>
                  </a:moveTo>
                  <a:lnTo>
                    <a:pt x="0" y="481763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3C5DE986-8105-9972-8052-C3A773A84112}"/>
                </a:ext>
              </a:extLst>
            </p:cNvPr>
            <p:cNvSpPr/>
            <p:nvPr/>
          </p:nvSpPr>
          <p:spPr>
            <a:xfrm>
              <a:off x="13716" y="3204971"/>
              <a:ext cx="12179935" cy="1051560"/>
            </a:xfrm>
            <a:custGeom>
              <a:avLst/>
              <a:gdLst/>
              <a:ahLst/>
              <a:cxnLst/>
              <a:rect l="l" t="t" r="r" b="b"/>
              <a:pathLst>
                <a:path w="12179935" h="1051560">
                  <a:moveTo>
                    <a:pt x="0" y="1051559"/>
                  </a:moveTo>
                  <a:lnTo>
                    <a:pt x="12179807" y="1051559"/>
                  </a:lnTo>
                </a:path>
                <a:path w="12179935" h="1051560">
                  <a:moveTo>
                    <a:pt x="0" y="0"/>
                  </a:moveTo>
                  <a:lnTo>
                    <a:pt x="12179807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A68AE5E9-D2C2-C1ED-2C9C-576248171B10}"/>
                </a:ext>
              </a:extLst>
            </p:cNvPr>
            <p:cNvSpPr/>
            <p:nvPr/>
          </p:nvSpPr>
          <p:spPr>
            <a:xfrm>
              <a:off x="6548438" y="2373248"/>
              <a:ext cx="496570" cy="594360"/>
            </a:xfrm>
            <a:custGeom>
              <a:avLst/>
              <a:gdLst/>
              <a:ahLst/>
              <a:cxnLst/>
              <a:rect l="l" t="t" r="r" b="b"/>
              <a:pathLst>
                <a:path w="496570" h="594360">
                  <a:moveTo>
                    <a:pt x="132981" y="300228"/>
                  </a:moveTo>
                  <a:lnTo>
                    <a:pt x="126288" y="300228"/>
                  </a:lnTo>
                  <a:lnTo>
                    <a:pt x="126288" y="402043"/>
                  </a:lnTo>
                  <a:lnTo>
                    <a:pt x="132981" y="402043"/>
                  </a:lnTo>
                  <a:lnTo>
                    <a:pt x="132981" y="300228"/>
                  </a:lnTo>
                  <a:close/>
                </a:path>
                <a:path w="496570" h="594360">
                  <a:moveTo>
                    <a:pt x="132981" y="164490"/>
                  </a:moveTo>
                  <a:lnTo>
                    <a:pt x="126288" y="164490"/>
                  </a:lnTo>
                  <a:lnTo>
                    <a:pt x="126288" y="266293"/>
                  </a:lnTo>
                  <a:lnTo>
                    <a:pt x="132981" y="266293"/>
                  </a:lnTo>
                  <a:lnTo>
                    <a:pt x="132981" y="164490"/>
                  </a:lnTo>
                  <a:close/>
                </a:path>
                <a:path w="496570" h="594360">
                  <a:moveTo>
                    <a:pt x="226644" y="326313"/>
                  </a:moveTo>
                  <a:lnTo>
                    <a:pt x="224624" y="316166"/>
                  </a:lnTo>
                  <a:lnTo>
                    <a:pt x="219964" y="309168"/>
                  </a:lnTo>
                  <a:lnTo>
                    <a:pt x="219964" y="326313"/>
                  </a:lnTo>
                  <a:lnTo>
                    <a:pt x="219964" y="375958"/>
                  </a:lnTo>
                  <a:lnTo>
                    <a:pt x="218465" y="383463"/>
                  </a:lnTo>
                  <a:lnTo>
                    <a:pt x="214388" y="389597"/>
                  </a:lnTo>
                  <a:lnTo>
                    <a:pt x="208343" y="393725"/>
                  </a:lnTo>
                  <a:lnTo>
                    <a:pt x="200939" y="395249"/>
                  </a:lnTo>
                  <a:lnTo>
                    <a:pt x="192151" y="395249"/>
                  </a:lnTo>
                  <a:lnTo>
                    <a:pt x="184746" y="393725"/>
                  </a:lnTo>
                  <a:lnTo>
                    <a:pt x="178701" y="389597"/>
                  </a:lnTo>
                  <a:lnTo>
                    <a:pt x="174625" y="383463"/>
                  </a:lnTo>
                  <a:lnTo>
                    <a:pt x="173126" y="375958"/>
                  </a:lnTo>
                  <a:lnTo>
                    <a:pt x="173126" y="326313"/>
                  </a:lnTo>
                  <a:lnTo>
                    <a:pt x="174625" y="318808"/>
                  </a:lnTo>
                  <a:lnTo>
                    <a:pt x="178701" y="312674"/>
                  </a:lnTo>
                  <a:lnTo>
                    <a:pt x="184746" y="308533"/>
                  </a:lnTo>
                  <a:lnTo>
                    <a:pt x="192151" y="307022"/>
                  </a:lnTo>
                  <a:lnTo>
                    <a:pt x="200939" y="307022"/>
                  </a:lnTo>
                  <a:lnTo>
                    <a:pt x="208343" y="308533"/>
                  </a:lnTo>
                  <a:lnTo>
                    <a:pt x="214388" y="312674"/>
                  </a:lnTo>
                  <a:lnTo>
                    <a:pt x="218465" y="318808"/>
                  </a:lnTo>
                  <a:lnTo>
                    <a:pt x="219964" y="326313"/>
                  </a:lnTo>
                  <a:lnTo>
                    <a:pt x="219964" y="309168"/>
                  </a:lnTo>
                  <a:lnTo>
                    <a:pt x="219113" y="307886"/>
                  </a:lnTo>
                  <a:lnTo>
                    <a:pt x="217843" y="307022"/>
                  </a:lnTo>
                  <a:lnTo>
                    <a:pt x="210934" y="302298"/>
                  </a:lnTo>
                  <a:lnTo>
                    <a:pt x="200939" y="300228"/>
                  </a:lnTo>
                  <a:lnTo>
                    <a:pt x="192151" y="300228"/>
                  </a:lnTo>
                  <a:lnTo>
                    <a:pt x="182143" y="302298"/>
                  </a:lnTo>
                  <a:lnTo>
                    <a:pt x="173977" y="307886"/>
                  </a:lnTo>
                  <a:lnTo>
                    <a:pt x="168465" y="316166"/>
                  </a:lnTo>
                  <a:lnTo>
                    <a:pt x="166433" y="326313"/>
                  </a:lnTo>
                  <a:lnTo>
                    <a:pt x="166433" y="375958"/>
                  </a:lnTo>
                  <a:lnTo>
                    <a:pt x="168465" y="386092"/>
                  </a:lnTo>
                  <a:lnTo>
                    <a:pt x="173977" y="394385"/>
                  </a:lnTo>
                  <a:lnTo>
                    <a:pt x="182143" y="399973"/>
                  </a:lnTo>
                  <a:lnTo>
                    <a:pt x="192151" y="402043"/>
                  </a:lnTo>
                  <a:lnTo>
                    <a:pt x="200939" y="402043"/>
                  </a:lnTo>
                  <a:lnTo>
                    <a:pt x="210934" y="399973"/>
                  </a:lnTo>
                  <a:lnTo>
                    <a:pt x="217843" y="395249"/>
                  </a:lnTo>
                  <a:lnTo>
                    <a:pt x="219113" y="394385"/>
                  </a:lnTo>
                  <a:lnTo>
                    <a:pt x="224624" y="386092"/>
                  </a:lnTo>
                  <a:lnTo>
                    <a:pt x="226644" y="375958"/>
                  </a:lnTo>
                  <a:lnTo>
                    <a:pt x="226644" y="326313"/>
                  </a:lnTo>
                  <a:close/>
                </a:path>
                <a:path w="496570" h="594360">
                  <a:moveTo>
                    <a:pt x="226644" y="190576"/>
                  </a:moveTo>
                  <a:lnTo>
                    <a:pt x="224624" y="180428"/>
                  </a:lnTo>
                  <a:lnTo>
                    <a:pt x="219964" y="173431"/>
                  </a:lnTo>
                  <a:lnTo>
                    <a:pt x="219964" y="190576"/>
                  </a:lnTo>
                  <a:lnTo>
                    <a:pt x="219964" y="240207"/>
                  </a:lnTo>
                  <a:lnTo>
                    <a:pt x="218465" y="247726"/>
                  </a:lnTo>
                  <a:lnTo>
                    <a:pt x="214376" y="253847"/>
                  </a:lnTo>
                  <a:lnTo>
                    <a:pt x="208343" y="257987"/>
                  </a:lnTo>
                  <a:lnTo>
                    <a:pt x="200939" y="259511"/>
                  </a:lnTo>
                  <a:lnTo>
                    <a:pt x="192151" y="259511"/>
                  </a:lnTo>
                  <a:lnTo>
                    <a:pt x="184746" y="257987"/>
                  </a:lnTo>
                  <a:lnTo>
                    <a:pt x="178701" y="253847"/>
                  </a:lnTo>
                  <a:lnTo>
                    <a:pt x="174625" y="247726"/>
                  </a:lnTo>
                  <a:lnTo>
                    <a:pt x="173126" y="240207"/>
                  </a:lnTo>
                  <a:lnTo>
                    <a:pt x="173126" y="190576"/>
                  </a:lnTo>
                  <a:lnTo>
                    <a:pt x="174625" y="183070"/>
                  </a:lnTo>
                  <a:lnTo>
                    <a:pt x="178701" y="176936"/>
                  </a:lnTo>
                  <a:lnTo>
                    <a:pt x="184746" y="172796"/>
                  </a:lnTo>
                  <a:lnTo>
                    <a:pt x="192151" y="171272"/>
                  </a:lnTo>
                  <a:lnTo>
                    <a:pt x="200939" y="171272"/>
                  </a:lnTo>
                  <a:lnTo>
                    <a:pt x="208343" y="172796"/>
                  </a:lnTo>
                  <a:lnTo>
                    <a:pt x="214376" y="176936"/>
                  </a:lnTo>
                  <a:lnTo>
                    <a:pt x="218465" y="183070"/>
                  </a:lnTo>
                  <a:lnTo>
                    <a:pt x="219964" y="190576"/>
                  </a:lnTo>
                  <a:lnTo>
                    <a:pt x="219964" y="173431"/>
                  </a:lnTo>
                  <a:lnTo>
                    <a:pt x="219113" y="172148"/>
                  </a:lnTo>
                  <a:lnTo>
                    <a:pt x="217843" y="171272"/>
                  </a:lnTo>
                  <a:lnTo>
                    <a:pt x="210934" y="166547"/>
                  </a:lnTo>
                  <a:lnTo>
                    <a:pt x="200939" y="164490"/>
                  </a:lnTo>
                  <a:lnTo>
                    <a:pt x="192151" y="164490"/>
                  </a:lnTo>
                  <a:lnTo>
                    <a:pt x="182143" y="166547"/>
                  </a:lnTo>
                  <a:lnTo>
                    <a:pt x="173977" y="172148"/>
                  </a:lnTo>
                  <a:lnTo>
                    <a:pt x="168465" y="180428"/>
                  </a:lnTo>
                  <a:lnTo>
                    <a:pt x="166433" y="190576"/>
                  </a:lnTo>
                  <a:lnTo>
                    <a:pt x="166433" y="240207"/>
                  </a:lnTo>
                  <a:lnTo>
                    <a:pt x="168465" y="250355"/>
                  </a:lnTo>
                  <a:lnTo>
                    <a:pt x="173977" y="258635"/>
                  </a:lnTo>
                  <a:lnTo>
                    <a:pt x="182143" y="264236"/>
                  </a:lnTo>
                  <a:lnTo>
                    <a:pt x="192151" y="266293"/>
                  </a:lnTo>
                  <a:lnTo>
                    <a:pt x="200939" y="266293"/>
                  </a:lnTo>
                  <a:lnTo>
                    <a:pt x="226644" y="240207"/>
                  </a:lnTo>
                  <a:lnTo>
                    <a:pt x="226644" y="190576"/>
                  </a:lnTo>
                  <a:close/>
                </a:path>
                <a:path w="496570" h="594360">
                  <a:moveTo>
                    <a:pt x="266801" y="300228"/>
                  </a:moveTo>
                  <a:lnTo>
                    <a:pt x="260108" y="300228"/>
                  </a:lnTo>
                  <a:lnTo>
                    <a:pt x="260108" y="402043"/>
                  </a:lnTo>
                  <a:lnTo>
                    <a:pt x="266801" y="402043"/>
                  </a:lnTo>
                  <a:lnTo>
                    <a:pt x="266801" y="300228"/>
                  </a:lnTo>
                  <a:close/>
                </a:path>
                <a:path w="496570" h="594360">
                  <a:moveTo>
                    <a:pt x="266801" y="164490"/>
                  </a:moveTo>
                  <a:lnTo>
                    <a:pt x="260108" y="164490"/>
                  </a:lnTo>
                  <a:lnTo>
                    <a:pt x="260108" y="266293"/>
                  </a:lnTo>
                  <a:lnTo>
                    <a:pt x="266801" y="266293"/>
                  </a:lnTo>
                  <a:lnTo>
                    <a:pt x="266801" y="164490"/>
                  </a:lnTo>
                  <a:close/>
                </a:path>
                <a:path w="496570" h="594360">
                  <a:moveTo>
                    <a:pt x="360464" y="326313"/>
                  </a:moveTo>
                  <a:lnTo>
                    <a:pt x="358432" y="316166"/>
                  </a:lnTo>
                  <a:lnTo>
                    <a:pt x="353771" y="309168"/>
                  </a:lnTo>
                  <a:lnTo>
                    <a:pt x="353771" y="326313"/>
                  </a:lnTo>
                  <a:lnTo>
                    <a:pt x="353771" y="375958"/>
                  </a:lnTo>
                  <a:lnTo>
                    <a:pt x="352272" y="383463"/>
                  </a:lnTo>
                  <a:lnTo>
                    <a:pt x="348195" y="389597"/>
                  </a:lnTo>
                  <a:lnTo>
                    <a:pt x="342150" y="393725"/>
                  </a:lnTo>
                  <a:lnTo>
                    <a:pt x="334759" y="395249"/>
                  </a:lnTo>
                  <a:lnTo>
                    <a:pt x="325970" y="395249"/>
                  </a:lnTo>
                  <a:lnTo>
                    <a:pt x="318566" y="393725"/>
                  </a:lnTo>
                  <a:lnTo>
                    <a:pt x="312521" y="389597"/>
                  </a:lnTo>
                  <a:lnTo>
                    <a:pt x="308444" y="383463"/>
                  </a:lnTo>
                  <a:lnTo>
                    <a:pt x="306946" y="375958"/>
                  </a:lnTo>
                  <a:lnTo>
                    <a:pt x="306946" y="326313"/>
                  </a:lnTo>
                  <a:lnTo>
                    <a:pt x="308444" y="318808"/>
                  </a:lnTo>
                  <a:lnTo>
                    <a:pt x="312521" y="312674"/>
                  </a:lnTo>
                  <a:lnTo>
                    <a:pt x="318566" y="308533"/>
                  </a:lnTo>
                  <a:lnTo>
                    <a:pt x="325970" y="307022"/>
                  </a:lnTo>
                  <a:lnTo>
                    <a:pt x="334759" y="307022"/>
                  </a:lnTo>
                  <a:lnTo>
                    <a:pt x="342150" y="308533"/>
                  </a:lnTo>
                  <a:lnTo>
                    <a:pt x="348195" y="312674"/>
                  </a:lnTo>
                  <a:lnTo>
                    <a:pt x="352272" y="318808"/>
                  </a:lnTo>
                  <a:lnTo>
                    <a:pt x="353771" y="326313"/>
                  </a:lnTo>
                  <a:lnTo>
                    <a:pt x="353771" y="309168"/>
                  </a:lnTo>
                  <a:lnTo>
                    <a:pt x="352920" y="307886"/>
                  </a:lnTo>
                  <a:lnTo>
                    <a:pt x="351663" y="307022"/>
                  </a:lnTo>
                  <a:lnTo>
                    <a:pt x="344754" y="302298"/>
                  </a:lnTo>
                  <a:lnTo>
                    <a:pt x="334759" y="300228"/>
                  </a:lnTo>
                  <a:lnTo>
                    <a:pt x="325970" y="300228"/>
                  </a:lnTo>
                  <a:lnTo>
                    <a:pt x="315963" y="302298"/>
                  </a:lnTo>
                  <a:lnTo>
                    <a:pt x="307797" y="307886"/>
                  </a:lnTo>
                  <a:lnTo>
                    <a:pt x="302285" y="316166"/>
                  </a:lnTo>
                  <a:lnTo>
                    <a:pt x="300253" y="326313"/>
                  </a:lnTo>
                  <a:lnTo>
                    <a:pt x="300253" y="375958"/>
                  </a:lnTo>
                  <a:lnTo>
                    <a:pt x="302285" y="386092"/>
                  </a:lnTo>
                  <a:lnTo>
                    <a:pt x="307797" y="394385"/>
                  </a:lnTo>
                  <a:lnTo>
                    <a:pt x="315963" y="399973"/>
                  </a:lnTo>
                  <a:lnTo>
                    <a:pt x="325970" y="402043"/>
                  </a:lnTo>
                  <a:lnTo>
                    <a:pt x="334759" y="402043"/>
                  </a:lnTo>
                  <a:lnTo>
                    <a:pt x="360464" y="375958"/>
                  </a:lnTo>
                  <a:lnTo>
                    <a:pt x="360464" y="326313"/>
                  </a:lnTo>
                  <a:close/>
                </a:path>
                <a:path w="496570" h="594360">
                  <a:moveTo>
                    <a:pt x="360464" y="190576"/>
                  </a:moveTo>
                  <a:lnTo>
                    <a:pt x="358432" y="180428"/>
                  </a:lnTo>
                  <a:lnTo>
                    <a:pt x="353771" y="173431"/>
                  </a:lnTo>
                  <a:lnTo>
                    <a:pt x="353771" y="190576"/>
                  </a:lnTo>
                  <a:lnTo>
                    <a:pt x="353771" y="240207"/>
                  </a:lnTo>
                  <a:lnTo>
                    <a:pt x="352272" y="247726"/>
                  </a:lnTo>
                  <a:lnTo>
                    <a:pt x="348195" y="253847"/>
                  </a:lnTo>
                  <a:lnTo>
                    <a:pt x="342150" y="257987"/>
                  </a:lnTo>
                  <a:lnTo>
                    <a:pt x="334759" y="259511"/>
                  </a:lnTo>
                  <a:lnTo>
                    <a:pt x="325970" y="259511"/>
                  </a:lnTo>
                  <a:lnTo>
                    <a:pt x="318566" y="257987"/>
                  </a:lnTo>
                  <a:lnTo>
                    <a:pt x="312521" y="253847"/>
                  </a:lnTo>
                  <a:lnTo>
                    <a:pt x="308444" y="247726"/>
                  </a:lnTo>
                  <a:lnTo>
                    <a:pt x="306946" y="240207"/>
                  </a:lnTo>
                  <a:lnTo>
                    <a:pt x="306946" y="190576"/>
                  </a:lnTo>
                  <a:lnTo>
                    <a:pt x="308444" y="183070"/>
                  </a:lnTo>
                  <a:lnTo>
                    <a:pt x="312521" y="176936"/>
                  </a:lnTo>
                  <a:lnTo>
                    <a:pt x="318566" y="172796"/>
                  </a:lnTo>
                  <a:lnTo>
                    <a:pt x="325970" y="171272"/>
                  </a:lnTo>
                  <a:lnTo>
                    <a:pt x="334759" y="171272"/>
                  </a:lnTo>
                  <a:lnTo>
                    <a:pt x="342150" y="172796"/>
                  </a:lnTo>
                  <a:lnTo>
                    <a:pt x="348195" y="176936"/>
                  </a:lnTo>
                  <a:lnTo>
                    <a:pt x="352272" y="183070"/>
                  </a:lnTo>
                  <a:lnTo>
                    <a:pt x="353771" y="190576"/>
                  </a:lnTo>
                  <a:lnTo>
                    <a:pt x="353771" y="173431"/>
                  </a:lnTo>
                  <a:lnTo>
                    <a:pt x="352920" y="172148"/>
                  </a:lnTo>
                  <a:lnTo>
                    <a:pt x="351663" y="171272"/>
                  </a:lnTo>
                  <a:lnTo>
                    <a:pt x="344754" y="166547"/>
                  </a:lnTo>
                  <a:lnTo>
                    <a:pt x="334759" y="164490"/>
                  </a:lnTo>
                  <a:lnTo>
                    <a:pt x="325970" y="164490"/>
                  </a:lnTo>
                  <a:lnTo>
                    <a:pt x="315963" y="166547"/>
                  </a:lnTo>
                  <a:lnTo>
                    <a:pt x="307797" y="172148"/>
                  </a:lnTo>
                  <a:lnTo>
                    <a:pt x="302285" y="180428"/>
                  </a:lnTo>
                  <a:lnTo>
                    <a:pt x="300253" y="190576"/>
                  </a:lnTo>
                  <a:lnTo>
                    <a:pt x="300253" y="240207"/>
                  </a:lnTo>
                  <a:lnTo>
                    <a:pt x="302285" y="250355"/>
                  </a:lnTo>
                  <a:lnTo>
                    <a:pt x="307797" y="258635"/>
                  </a:lnTo>
                  <a:lnTo>
                    <a:pt x="315963" y="264236"/>
                  </a:lnTo>
                  <a:lnTo>
                    <a:pt x="325970" y="266293"/>
                  </a:lnTo>
                  <a:lnTo>
                    <a:pt x="334759" y="266293"/>
                  </a:lnTo>
                  <a:lnTo>
                    <a:pt x="360464" y="240207"/>
                  </a:lnTo>
                  <a:lnTo>
                    <a:pt x="360464" y="190576"/>
                  </a:lnTo>
                  <a:close/>
                </a:path>
                <a:path w="496570" h="594360">
                  <a:moveTo>
                    <a:pt x="496366" y="136880"/>
                  </a:moveTo>
                  <a:lnTo>
                    <a:pt x="494499" y="126555"/>
                  </a:lnTo>
                  <a:lnTo>
                    <a:pt x="489191" y="117906"/>
                  </a:lnTo>
                  <a:lnTo>
                    <a:pt x="481939" y="112331"/>
                  </a:lnTo>
                  <a:lnTo>
                    <a:pt x="481939" y="129997"/>
                  </a:lnTo>
                  <a:lnTo>
                    <a:pt x="481799" y="136880"/>
                  </a:lnTo>
                  <a:lnTo>
                    <a:pt x="481761" y="207619"/>
                  </a:lnTo>
                  <a:lnTo>
                    <a:pt x="478713" y="253339"/>
                  </a:lnTo>
                  <a:lnTo>
                    <a:pt x="478663" y="254190"/>
                  </a:lnTo>
                  <a:lnTo>
                    <a:pt x="469531" y="300253"/>
                  </a:lnTo>
                  <a:lnTo>
                    <a:pt x="454583" y="345414"/>
                  </a:lnTo>
                  <a:lnTo>
                    <a:pt x="434060" y="389318"/>
                  </a:lnTo>
                  <a:lnTo>
                    <a:pt x="408178" y="431584"/>
                  </a:lnTo>
                  <a:lnTo>
                    <a:pt x="377151" y="471855"/>
                  </a:lnTo>
                  <a:lnTo>
                    <a:pt x="341223" y="509752"/>
                  </a:lnTo>
                  <a:lnTo>
                    <a:pt x="300609" y="544906"/>
                  </a:lnTo>
                  <a:lnTo>
                    <a:pt x="255549" y="576961"/>
                  </a:lnTo>
                  <a:lnTo>
                    <a:pt x="251066" y="579882"/>
                  </a:lnTo>
                  <a:lnTo>
                    <a:pt x="245287" y="579882"/>
                  </a:lnTo>
                  <a:lnTo>
                    <a:pt x="195745" y="544906"/>
                  </a:lnTo>
                  <a:lnTo>
                    <a:pt x="155143" y="509752"/>
                  </a:lnTo>
                  <a:lnTo>
                    <a:pt x="119214" y="471855"/>
                  </a:lnTo>
                  <a:lnTo>
                    <a:pt x="88201" y="431584"/>
                  </a:lnTo>
                  <a:lnTo>
                    <a:pt x="62318" y="389318"/>
                  </a:lnTo>
                  <a:lnTo>
                    <a:pt x="41795" y="345414"/>
                  </a:lnTo>
                  <a:lnTo>
                    <a:pt x="26847" y="300253"/>
                  </a:lnTo>
                  <a:lnTo>
                    <a:pt x="17703" y="254190"/>
                  </a:lnTo>
                  <a:lnTo>
                    <a:pt x="14605" y="207619"/>
                  </a:lnTo>
                  <a:lnTo>
                    <a:pt x="14605" y="136880"/>
                  </a:lnTo>
                  <a:lnTo>
                    <a:pt x="14478" y="129997"/>
                  </a:lnTo>
                  <a:lnTo>
                    <a:pt x="17411" y="126555"/>
                  </a:lnTo>
                  <a:lnTo>
                    <a:pt x="19532" y="124129"/>
                  </a:lnTo>
                  <a:lnTo>
                    <a:pt x="18872" y="124129"/>
                  </a:lnTo>
                  <a:lnTo>
                    <a:pt x="25895" y="123355"/>
                  </a:lnTo>
                  <a:lnTo>
                    <a:pt x="26060" y="123355"/>
                  </a:lnTo>
                  <a:lnTo>
                    <a:pt x="74168" y="115836"/>
                  </a:lnTo>
                  <a:lnTo>
                    <a:pt x="120256" y="101307"/>
                  </a:lnTo>
                  <a:lnTo>
                    <a:pt x="163398" y="80137"/>
                  </a:lnTo>
                  <a:lnTo>
                    <a:pt x="202971" y="52679"/>
                  </a:lnTo>
                  <a:lnTo>
                    <a:pt x="238252" y="19291"/>
                  </a:lnTo>
                  <a:lnTo>
                    <a:pt x="242709" y="13817"/>
                  </a:lnTo>
                  <a:lnTo>
                    <a:pt x="250761" y="12966"/>
                  </a:lnTo>
                  <a:lnTo>
                    <a:pt x="256946" y="17983"/>
                  </a:lnTo>
                  <a:lnTo>
                    <a:pt x="257581" y="18605"/>
                  </a:lnTo>
                  <a:lnTo>
                    <a:pt x="258152" y="19291"/>
                  </a:lnTo>
                  <a:lnTo>
                    <a:pt x="293420" y="52679"/>
                  </a:lnTo>
                  <a:lnTo>
                    <a:pt x="332968" y="80137"/>
                  </a:lnTo>
                  <a:lnTo>
                    <a:pt x="376072" y="101307"/>
                  </a:lnTo>
                  <a:lnTo>
                    <a:pt x="421970" y="115836"/>
                  </a:lnTo>
                  <a:lnTo>
                    <a:pt x="469950" y="123367"/>
                  </a:lnTo>
                  <a:lnTo>
                    <a:pt x="476783" y="124129"/>
                  </a:lnTo>
                  <a:lnTo>
                    <a:pt x="481939" y="129997"/>
                  </a:lnTo>
                  <a:lnTo>
                    <a:pt x="481939" y="112331"/>
                  </a:lnTo>
                  <a:lnTo>
                    <a:pt x="481152" y="111721"/>
                  </a:lnTo>
                  <a:lnTo>
                    <a:pt x="471081" y="108788"/>
                  </a:lnTo>
                  <a:lnTo>
                    <a:pt x="425310" y="101574"/>
                  </a:lnTo>
                  <a:lnTo>
                    <a:pt x="381508" y="87693"/>
                  </a:lnTo>
                  <a:lnTo>
                    <a:pt x="340372" y="67475"/>
                  </a:lnTo>
                  <a:lnTo>
                    <a:pt x="302615" y="41275"/>
                  </a:lnTo>
                  <a:lnTo>
                    <a:pt x="272656" y="12966"/>
                  </a:lnTo>
                  <a:lnTo>
                    <a:pt x="268922" y="9436"/>
                  </a:lnTo>
                  <a:lnTo>
                    <a:pt x="260324" y="2755"/>
                  </a:lnTo>
                  <a:lnTo>
                    <a:pt x="250202" y="0"/>
                  </a:lnTo>
                  <a:lnTo>
                    <a:pt x="239776" y="1244"/>
                  </a:lnTo>
                  <a:lnTo>
                    <a:pt x="230289" y="6578"/>
                  </a:lnTo>
                  <a:lnTo>
                    <a:pt x="229285" y="7442"/>
                  </a:lnTo>
                  <a:lnTo>
                    <a:pt x="228307" y="8420"/>
                  </a:lnTo>
                  <a:lnTo>
                    <a:pt x="227431" y="9436"/>
                  </a:lnTo>
                  <a:lnTo>
                    <a:pt x="193751" y="41275"/>
                  </a:lnTo>
                  <a:lnTo>
                    <a:pt x="155968" y="67475"/>
                  </a:lnTo>
                  <a:lnTo>
                    <a:pt x="114757" y="87693"/>
                  </a:lnTo>
                  <a:lnTo>
                    <a:pt x="70853" y="101574"/>
                  </a:lnTo>
                  <a:lnTo>
                    <a:pt x="70662" y="101574"/>
                  </a:lnTo>
                  <a:lnTo>
                    <a:pt x="24625" y="108788"/>
                  </a:lnTo>
                  <a:lnTo>
                    <a:pt x="24930" y="108788"/>
                  </a:lnTo>
                  <a:lnTo>
                    <a:pt x="14909" y="111721"/>
                  </a:lnTo>
                  <a:lnTo>
                    <a:pt x="15100" y="111721"/>
                  </a:lnTo>
                  <a:lnTo>
                    <a:pt x="0" y="136880"/>
                  </a:lnTo>
                  <a:lnTo>
                    <a:pt x="0" y="207619"/>
                  </a:lnTo>
                  <a:lnTo>
                    <a:pt x="2882" y="253339"/>
                  </a:lnTo>
                  <a:lnTo>
                    <a:pt x="11252" y="298030"/>
                  </a:lnTo>
                  <a:lnTo>
                    <a:pt x="24752" y="341439"/>
                  </a:lnTo>
                  <a:lnTo>
                    <a:pt x="43040" y="383336"/>
                  </a:lnTo>
                  <a:lnTo>
                    <a:pt x="65735" y="423468"/>
                  </a:lnTo>
                  <a:lnTo>
                    <a:pt x="92481" y="461606"/>
                  </a:lnTo>
                  <a:lnTo>
                    <a:pt x="122936" y="497484"/>
                  </a:lnTo>
                  <a:lnTo>
                    <a:pt x="156730" y="530885"/>
                  </a:lnTo>
                  <a:lnTo>
                    <a:pt x="193509" y="561543"/>
                  </a:lnTo>
                  <a:lnTo>
                    <a:pt x="232905" y="589229"/>
                  </a:lnTo>
                  <a:lnTo>
                    <a:pt x="248183" y="593737"/>
                  </a:lnTo>
                  <a:lnTo>
                    <a:pt x="256057" y="592607"/>
                  </a:lnTo>
                  <a:lnTo>
                    <a:pt x="263448" y="589229"/>
                  </a:lnTo>
                  <a:lnTo>
                    <a:pt x="276745" y="579882"/>
                  </a:lnTo>
                  <a:lnTo>
                    <a:pt x="302856" y="561543"/>
                  </a:lnTo>
                  <a:lnTo>
                    <a:pt x="339648" y="530885"/>
                  </a:lnTo>
                  <a:lnTo>
                    <a:pt x="373456" y="497484"/>
                  </a:lnTo>
                  <a:lnTo>
                    <a:pt x="403910" y="461606"/>
                  </a:lnTo>
                  <a:lnTo>
                    <a:pt x="430669" y="423468"/>
                  </a:lnTo>
                  <a:lnTo>
                    <a:pt x="453364" y="383336"/>
                  </a:lnTo>
                  <a:lnTo>
                    <a:pt x="471639" y="341439"/>
                  </a:lnTo>
                  <a:lnTo>
                    <a:pt x="485140" y="298030"/>
                  </a:lnTo>
                  <a:lnTo>
                    <a:pt x="493496" y="253339"/>
                  </a:lnTo>
                  <a:lnTo>
                    <a:pt x="496366" y="207619"/>
                  </a:lnTo>
                  <a:lnTo>
                    <a:pt x="496366" y="13688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EDA8E4-09A4-6C26-25F7-AAE8631990E0}"/>
              </a:ext>
            </a:extLst>
          </p:cNvPr>
          <p:cNvSpPr txBox="1"/>
          <p:nvPr/>
        </p:nvSpPr>
        <p:spPr>
          <a:xfrm>
            <a:off x="2289696" y="1496491"/>
            <a:ext cx="202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Challenge</a:t>
            </a:r>
            <a:endParaRPr lang="en-I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2D53EB-DF09-4D30-748A-514FD06D72A0}"/>
              </a:ext>
            </a:extLst>
          </p:cNvPr>
          <p:cNvSpPr txBox="1"/>
          <p:nvPr/>
        </p:nvSpPr>
        <p:spPr>
          <a:xfrm>
            <a:off x="7300086" y="1477519"/>
            <a:ext cx="333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Solution Implementation</a:t>
            </a:r>
            <a:endParaRPr lang="en-IN" sz="2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6D35B97-9730-6938-6A9E-98B3ECA19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8" y="-64782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259E0-8C79-9CA7-57FE-D78060D98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FB347-B9BC-BD2C-03A7-B387A3966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9"/>
            <a:ext cx="12192000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655AC360-CE3A-0D1E-2DC9-0B17E3EB5252}"/>
              </a:ext>
            </a:extLst>
          </p:cNvPr>
          <p:cNvSpPr/>
          <p:nvPr/>
        </p:nvSpPr>
        <p:spPr>
          <a:xfrm>
            <a:off x="-1905" y="-509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6DF929C-5688-C3E8-9B7A-74C6588E7D32}"/>
              </a:ext>
            </a:extLst>
          </p:cNvPr>
          <p:cNvSpPr txBox="1">
            <a:spLocks/>
          </p:cNvSpPr>
          <p:nvPr/>
        </p:nvSpPr>
        <p:spPr>
          <a:xfrm>
            <a:off x="4047933" y="810261"/>
            <a:ext cx="3966972" cy="51435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0040" algn="ctr">
              <a:lnSpc>
                <a:spcPct val="100000"/>
              </a:lnSpc>
              <a:spcBef>
                <a:spcPts val="105"/>
              </a:spcBef>
            </a:pPr>
            <a:r>
              <a:rPr lang="en-US" sz="3200" dirty="0">
                <a:solidFill>
                  <a:srgbClr val="FFFFFF"/>
                </a:solidFill>
              </a:rPr>
              <a:t>I</a:t>
            </a:r>
            <a:r>
              <a:rPr lang="en-IN" sz="3200" dirty="0" err="1">
                <a:solidFill>
                  <a:srgbClr val="FFFFFF"/>
                </a:solidFill>
              </a:rPr>
              <a:t>ndustry</a:t>
            </a:r>
            <a:r>
              <a:rPr lang="en-IN" sz="3200" dirty="0">
                <a:solidFill>
                  <a:srgbClr val="FFFFFF"/>
                </a:solidFill>
              </a:rPr>
              <a:t> Research</a:t>
            </a:r>
            <a:endParaRPr lang="en-IN" sz="3200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A6372EF-CCFA-1CF8-36DF-B6ADB9E3AE03}"/>
              </a:ext>
            </a:extLst>
          </p:cNvPr>
          <p:cNvSpPr/>
          <p:nvPr/>
        </p:nvSpPr>
        <p:spPr>
          <a:xfrm>
            <a:off x="3423920" y="1336549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3597DE5-6E9E-08F2-810F-473A25AF32C5}"/>
              </a:ext>
            </a:extLst>
          </p:cNvPr>
          <p:cNvSpPr txBox="1"/>
          <p:nvPr/>
        </p:nvSpPr>
        <p:spPr>
          <a:xfrm>
            <a:off x="4911089" y="3428491"/>
            <a:ext cx="236791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2000" b="1" spc="-20" dirty="0">
                <a:solidFill>
                  <a:srgbClr val="FFFFFF"/>
                </a:solidFill>
                <a:latin typeface="Arial"/>
                <a:cs typeface="Arial"/>
              </a:rPr>
              <a:t>Market Overview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0798040-6131-C9E1-3C3B-45C08F078716}"/>
              </a:ext>
            </a:extLst>
          </p:cNvPr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16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6EDBF0E0-EB8B-E8F5-D144-E54266577AC2}"/>
              </a:ext>
            </a:extLst>
          </p:cNvPr>
          <p:cNvSpPr txBox="1"/>
          <p:nvPr/>
        </p:nvSpPr>
        <p:spPr>
          <a:xfrm>
            <a:off x="621283" y="6493920"/>
            <a:ext cx="73660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Source:</a:t>
            </a:r>
            <a:r>
              <a:rPr sz="800" i="1" kern="0" spc="1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(Thormundsson,</a:t>
            </a:r>
            <a:r>
              <a:rPr sz="800" i="1" kern="0" spc="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B.,</a:t>
            </a:r>
            <a:r>
              <a:rPr sz="8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(Statista,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(2024a,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2024b,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2024c)),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(Nathan,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A.,</a:t>
            </a:r>
            <a:r>
              <a:rPr sz="800" i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Grimberg,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J.,</a:t>
            </a:r>
            <a:r>
              <a:rPr sz="8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Rhodes,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A.,</a:t>
            </a:r>
            <a:r>
              <a:rPr sz="8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(Solberg,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T.L.,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(Goldman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Sachs,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84F6FB0-510E-CD7C-C6FA-BBCDF49F6B59}"/>
              </a:ext>
            </a:extLst>
          </p:cNvPr>
          <p:cNvSpPr/>
          <p:nvPr/>
        </p:nvSpPr>
        <p:spPr>
          <a:xfrm>
            <a:off x="612648" y="3890771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A8B6A23-5411-D02F-C9FE-9B0ECB51BD83}"/>
              </a:ext>
            </a:extLst>
          </p:cNvPr>
          <p:cNvSpPr/>
          <p:nvPr/>
        </p:nvSpPr>
        <p:spPr>
          <a:xfrm>
            <a:off x="928116" y="3410711"/>
            <a:ext cx="3301365" cy="0"/>
          </a:xfrm>
          <a:custGeom>
            <a:avLst/>
            <a:gdLst/>
            <a:ahLst/>
            <a:cxnLst/>
            <a:rect l="l" t="t" r="r" b="b"/>
            <a:pathLst>
              <a:path w="3301365">
                <a:moveTo>
                  <a:pt x="0" y="0"/>
                </a:moveTo>
                <a:lnTo>
                  <a:pt x="33009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94FC3DBA-9FB8-00D8-AABA-6B77105E99F8}"/>
              </a:ext>
            </a:extLst>
          </p:cNvPr>
          <p:cNvGrpSpPr/>
          <p:nvPr/>
        </p:nvGrpSpPr>
        <p:grpSpPr>
          <a:xfrm>
            <a:off x="1129283" y="1779523"/>
            <a:ext cx="2879725" cy="1543050"/>
            <a:chOff x="1129283" y="1779523"/>
            <a:chExt cx="2879725" cy="1543050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57B996F-703E-4A9C-80E2-F3B6AAB59EF6}"/>
                </a:ext>
              </a:extLst>
            </p:cNvPr>
            <p:cNvSpPr/>
            <p:nvPr/>
          </p:nvSpPr>
          <p:spPr>
            <a:xfrm>
              <a:off x="2578608" y="1805939"/>
              <a:ext cx="1417320" cy="672465"/>
            </a:xfrm>
            <a:custGeom>
              <a:avLst/>
              <a:gdLst/>
              <a:ahLst/>
              <a:cxnLst/>
              <a:rect l="l" t="t" r="r" b="b"/>
              <a:pathLst>
                <a:path w="1417320" h="672464">
                  <a:moveTo>
                    <a:pt x="0" y="672084"/>
                  </a:moveTo>
                  <a:lnTo>
                    <a:pt x="47091" y="662015"/>
                  </a:lnTo>
                  <a:lnTo>
                    <a:pt x="94183" y="648821"/>
                  </a:lnTo>
                  <a:lnTo>
                    <a:pt x="141274" y="632989"/>
                  </a:lnTo>
                  <a:lnTo>
                    <a:pt x="188366" y="615007"/>
                  </a:lnTo>
                  <a:lnTo>
                    <a:pt x="235457" y="595360"/>
                  </a:lnTo>
                  <a:lnTo>
                    <a:pt x="282549" y="574535"/>
                  </a:lnTo>
                  <a:lnTo>
                    <a:pt x="329641" y="553021"/>
                  </a:lnTo>
                  <a:lnTo>
                    <a:pt x="376732" y="531302"/>
                  </a:lnTo>
                  <a:lnTo>
                    <a:pt x="423824" y="509868"/>
                  </a:lnTo>
                  <a:lnTo>
                    <a:pt x="470916" y="489204"/>
                  </a:lnTo>
                </a:path>
                <a:path w="1417320" h="672464">
                  <a:moveTo>
                    <a:pt x="470916" y="489204"/>
                  </a:moveTo>
                  <a:lnTo>
                    <a:pt x="518464" y="468512"/>
                  </a:lnTo>
                  <a:lnTo>
                    <a:pt x="566013" y="447495"/>
                  </a:lnTo>
                  <a:lnTo>
                    <a:pt x="613562" y="426132"/>
                  </a:lnTo>
                  <a:lnTo>
                    <a:pt x="661111" y="404402"/>
                  </a:lnTo>
                  <a:lnTo>
                    <a:pt x="708660" y="382285"/>
                  </a:lnTo>
                  <a:lnTo>
                    <a:pt x="756208" y="359761"/>
                  </a:lnTo>
                  <a:lnTo>
                    <a:pt x="803757" y="336808"/>
                  </a:lnTo>
                  <a:lnTo>
                    <a:pt x="851306" y="313407"/>
                  </a:lnTo>
                  <a:lnTo>
                    <a:pt x="898855" y="289536"/>
                  </a:lnTo>
                  <a:lnTo>
                    <a:pt x="946404" y="265175"/>
                  </a:lnTo>
                </a:path>
                <a:path w="1417320" h="672464">
                  <a:moveTo>
                    <a:pt x="946404" y="265175"/>
                  </a:moveTo>
                  <a:lnTo>
                    <a:pt x="989214" y="242729"/>
                  </a:lnTo>
                  <a:lnTo>
                    <a:pt x="1032025" y="219651"/>
                  </a:lnTo>
                  <a:lnTo>
                    <a:pt x="1074835" y="196042"/>
                  </a:lnTo>
                  <a:lnTo>
                    <a:pt x="1117646" y="172002"/>
                  </a:lnTo>
                  <a:lnTo>
                    <a:pt x="1160456" y="147629"/>
                  </a:lnTo>
                  <a:lnTo>
                    <a:pt x="1203267" y="123024"/>
                  </a:lnTo>
                  <a:lnTo>
                    <a:pt x="1246077" y="98287"/>
                  </a:lnTo>
                  <a:lnTo>
                    <a:pt x="1288888" y="73516"/>
                  </a:lnTo>
                  <a:lnTo>
                    <a:pt x="1331698" y="48811"/>
                  </a:lnTo>
                  <a:lnTo>
                    <a:pt x="1374509" y="24272"/>
                  </a:lnTo>
                  <a:lnTo>
                    <a:pt x="1417320" y="0"/>
                  </a:lnTo>
                </a:path>
              </a:pathLst>
            </a:custGeom>
            <a:ln w="25400">
              <a:solidFill>
                <a:srgbClr val="B5C3D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2841234-516B-0512-F399-F5855E2BE040}"/>
                </a:ext>
              </a:extLst>
            </p:cNvPr>
            <p:cNvSpPr/>
            <p:nvPr/>
          </p:nvSpPr>
          <p:spPr>
            <a:xfrm>
              <a:off x="1161287" y="2438734"/>
              <a:ext cx="1417320" cy="527050"/>
            </a:xfrm>
            <a:custGeom>
              <a:avLst/>
              <a:gdLst/>
              <a:ahLst/>
              <a:cxnLst/>
              <a:rect l="l" t="t" r="r" b="b"/>
              <a:pathLst>
                <a:path w="1417320" h="527050">
                  <a:moveTo>
                    <a:pt x="0" y="514142"/>
                  </a:moveTo>
                  <a:lnTo>
                    <a:pt x="47243" y="512987"/>
                  </a:lnTo>
                  <a:lnTo>
                    <a:pt x="94487" y="514835"/>
                  </a:lnTo>
                  <a:lnTo>
                    <a:pt x="141731" y="518401"/>
                  </a:lnTo>
                  <a:lnTo>
                    <a:pt x="188975" y="522398"/>
                  </a:lnTo>
                  <a:lnTo>
                    <a:pt x="236219" y="525540"/>
                  </a:lnTo>
                  <a:lnTo>
                    <a:pt x="283463" y="526541"/>
                  </a:lnTo>
                  <a:lnTo>
                    <a:pt x="330707" y="524115"/>
                  </a:lnTo>
                  <a:lnTo>
                    <a:pt x="377951" y="516975"/>
                  </a:lnTo>
                  <a:lnTo>
                    <a:pt x="425195" y="503835"/>
                  </a:lnTo>
                  <a:lnTo>
                    <a:pt x="472439" y="483408"/>
                  </a:lnTo>
                  <a:lnTo>
                    <a:pt x="506185" y="462647"/>
                  </a:lnTo>
                  <a:lnTo>
                    <a:pt x="539931" y="436075"/>
                  </a:lnTo>
                  <a:lnTo>
                    <a:pt x="573677" y="404682"/>
                  </a:lnTo>
                  <a:lnTo>
                    <a:pt x="607422" y="369455"/>
                  </a:lnTo>
                  <a:lnTo>
                    <a:pt x="641168" y="331384"/>
                  </a:lnTo>
                  <a:lnTo>
                    <a:pt x="674914" y="291458"/>
                  </a:lnTo>
                  <a:lnTo>
                    <a:pt x="708659" y="250665"/>
                  </a:lnTo>
                  <a:lnTo>
                    <a:pt x="742405" y="209995"/>
                  </a:lnTo>
                  <a:lnTo>
                    <a:pt x="776151" y="170436"/>
                  </a:lnTo>
                  <a:lnTo>
                    <a:pt x="809897" y="132977"/>
                  </a:lnTo>
                  <a:lnTo>
                    <a:pt x="843642" y="98608"/>
                  </a:lnTo>
                  <a:lnTo>
                    <a:pt x="877388" y="68316"/>
                  </a:lnTo>
                  <a:lnTo>
                    <a:pt x="911134" y="43091"/>
                  </a:lnTo>
                  <a:lnTo>
                    <a:pt x="944880" y="23922"/>
                  </a:lnTo>
                  <a:lnTo>
                    <a:pt x="992124" y="7212"/>
                  </a:lnTo>
                  <a:lnTo>
                    <a:pt x="1039368" y="0"/>
                  </a:lnTo>
                  <a:lnTo>
                    <a:pt x="1086612" y="253"/>
                  </a:lnTo>
                  <a:lnTo>
                    <a:pt x="1133856" y="5941"/>
                  </a:lnTo>
                  <a:lnTo>
                    <a:pt x="1181100" y="15032"/>
                  </a:lnTo>
                  <a:lnTo>
                    <a:pt x="1228344" y="25495"/>
                  </a:lnTo>
                  <a:lnTo>
                    <a:pt x="1275588" y="35298"/>
                  </a:lnTo>
                  <a:lnTo>
                    <a:pt x="1322832" y="42409"/>
                  </a:lnTo>
                  <a:lnTo>
                    <a:pt x="1370076" y="44798"/>
                  </a:lnTo>
                  <a:lnTo>
                    <a:pt x="1417320" y="40432"/>
                  </a:lnTo>
                </a:path>
              </a:pathLst>
            </a:custGeom>
            <a:ln w="254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36AE5319-0AE6-1354-5C06-C158D8836A17}"/>
                </a:ext>
              </a:extLst>
            </p:cNvPr>
            <p:cNvSpPr/>
            <p:nvPr/>
          </p:nvSpPr>
          <p:spPr>
            <a:xfrm>
              <a:off x="2578608" y="2583179"/>
              <a:ext cx="1417320" cy="347980"/>
            </a:xfrm>
            <a:custGeom>
              <a:avLst/>
              <a:gdLst/>
              <a:ahLst/>
              <a:cxnLst/>
              <a:rect l="l" t="t" r="r" b="b"/>
              <a:pathLst>
                <a:path w="1417320" h="347980">
                  <a:moveTo>
                    <a:pt x="0" y="347472"/>
                  </a:moveTo>
                  <a:lnTo>
                    <a:pt x="47091" y="344097"/>
                  </a:lnTo>
                  <a:lnTo>
                    <a:pt x="94183" y="338279"/>
                  </a:lnTo>
                  <a:lnTo>
                    <a:pt x="141274" y="330413"/>
                  </a:lnTo>
                  <a:lnTo>
                    <a:pt x="188366" y="320899"/>
                  </a:lnTo>
                  <a:lnTo>
                    <a:pt x="235457" y="310133"/>
                  </a:lnTo>
                  <a:lnTo>
                    <a:pt x="282549" y="298515"/>
                  </a:lnTo>
                  <a:lnTo>
                    <a:pt x="329641" y="286440"/>
                  </a:lnTo>
                  <a:lnTo>
                    <a:pt x="376732" y="274307"/>
                  </a:lnTo>
                  <a:lnTo>
                    <a:pt x="423824" y="262515"/>
                  </a:lnTo>
                  <a:lnTo>
                    <a:pt x="470916" y="251460"/>
                  </a:lnTo>
                </a:path>
                <a:path w="1417320" h="347980">
                  <a:moveTo>
                    <a:pt x="470916" y="251460"/>
                  </a:moveTo>
                  <a:lnTo>
                    <a:pt x="518464" y="240904"/>
                  </a:lnTo>
                  <a:lnTo>
                    <a:pt x="566013" y="230184"/>
                  </a:lnTo>
                  <a:lnTo>
                    <a:pt x="613562" y="219290"/>
                  </a:lnTo>
                  <a:lnTo>
                    <a:pt x="661111" y="208208"/>
                  </a:lnTo>
                  <a:lnTo>
                    <a:pt x="708660" y="196929"/>
                  </a:lnTo>
                  <a:lnTo>
                    <a:pt x="756208" y="185440"/>
                  </a:lnTo>
                  <a:lnTo>
                    <a:pt x="803757" y="173730"/>
                  </a:lnTo>
                  <a:lnTo>
                    <a:pt x="851306" y="161787"/>
                  </a:lnTo>
                  <a:lnTo>
                    <a:pt x="898855" y="149601"/>
                  </a:lnTo>
                  <a:lnTo>
                    <a:pt x="946404" y="137160"/>
                  </a:lnTo>
                </a:path>
                <a:path w="1417320" h="347980">
                  <a:moveTo>
                    <a:pt x="946404" y="137160"/>
                  </a:moveTo>
                  <a:lnTo>
                    <a:pt x="993495" y="124369"/>
                  </a:lnTo>
                  <a:lnTo>
                    <a:pt x="1040587" y="111191"/>
                  </a:lnTo>
                  <a:lnTo>
                    <a:pt x="1087678" y="97692"/>
                  </a:lnTo>
                  <a:lnTo>
                    <a:pt x="1134770" y="83941"/>
                  </a:lnTo>
                  <a:lnTo>
                    <a:pt x="1181861" y="70008"/>
                  </a:lnTo>
                  <a:lnTo>
                    <a:pt x="1228953" y="55961"/>
                  </a:lnTo>
                  <a:lnTo>
                    <a:pt x="1276045" y="41868"/>
                  </a:lnTo>
                  <a:lnTo>
                    <a:pt x="1323136" y="27797"/>
                  </a:lnTo>
                  <a:lnTo>
                    <a:pt x="1370228" y="13818"/>
                  </a:lnTo>
                  <a:lnTo>
                    <a:pt x="1417320" y="0"/>
                  </a:lnTo>
                </a:path>
              </a:pathLst>
            </a:custGeom>
            <a:ln w="25400">
              <a:solidFill>
                <a:srgbClr val="6B86C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4762811F-45A0-E7BF-2DD7-02307C892393}"/>
                </a:ext>
              </a:extLst>
            </p:cNvPr>
            <p:cNvSpPr/>
            <p:nvPr/>
          </p:nvSpPr>
          <p:spPr>
            <a:xfrm>
              <a:off x="1161287" y="2868507"/>
              <a:ext cx="1417320" cy="309245"/>
            </a:xfrm>
            <a:custGeom>
              <a:avLst/>
              <a:gdLst/>
              <a:ahLst/>
              <a:cxnLst/>
              <a:rect l="l" t="t" r="r" b="b"/>
              <a:pathLst>
                <a:path w="1417320" h="309244">
                  <a:moveTo>
                    <a:pt x="0" y="309032"/>
                  </a:moveTo>
                  <a:lnTo>
                    <a:pt x="52493" y="304230"/>
                  </a:lnTo>
                  <a:lnTo>
                    <a:pt x="104986" y="301053"/>
                  </a:lnTo>
                  <a:lnTo>
                    <a:pt x="157480" y="298688"/>
                  </a:lnTo>
                  <a:lnTo>
                    <a:pt x="209973" y="296323"/>
                  </a:lnTo>
                  <a:lnTo>
                    <a:pt x="262466" y="293146"/>
                  </a:lnTo>
                  <a:lnTo>
                    <a:pt x="314959" y="288345"/>
                  </a:lnTo>
                  <a:lnTo>
                    <a:pt x="367453" y="281107"/>
                  </a:lnTo>
                  <a:lnTo>
                    <a:pt x="419946" y="270620"/>
                  </a:lnTo>
                  <a:lnTo>
                    <a:pt x="472439" y="256073"/>
                  </a:lnTo>
                  <a:lnTo>
                    <a:pt x="515389" y="239620"/>
                  </a:lnTo>
                  <a:lnTo>
                    <a:pt x="558338" y="218518"/>
                  </a:lnTo>
                  <a:lnTo>
                    <a:pt x="601287" y="193899"/>
                  </a:lnTo>
                  <a:lnTo>
                    <a:pt x="644236" y="166894"/>
                  </a:lnTo>
                  <a:lnTo>
                    <a:pt x="687185" y="138635"/>
                  </a:lnTo>
                  <a:lnTo>
                    <a:pt x="730134" y="110255"/>
                  </a:lnTo>
                  <a:lnTo>
                    <a:pt x="773083" y="82884"/>
                  </a:lnTo>
                  <a:lnTo>
                    <a:pt x="816032" y="57655"/>
                  </a:lnTo>
                  <a:lnTo>
                    <a:pt x="858981" y="35700"/>
                  </a:lnTo>
                  <a:lnTo>
                    <a:pt x="901930" y="18150"/>
                  </a:lnTo>
                  <a:lnTo>
                    <a:pt x="944880" y="6137"/>
                  </a:lnTo>
                  <a:lnTo>
                    <a:pt x="992124" y="0"/>
                  </a:lnTo>
                  <a:lnTo>
                    <a:pt x="1039368" y="107"/>
                  </a:lnTo>
                  <a:lnTo>
                    <a:pt x="1086612" y="5091"/>
                  </a:lnTo>
                  <a:lnTo>
                    <a:pt x="1133856" y="13584"/>
                  </a:lnTo>
                  <a:lnTo>
                    <a:pt x="1181100" y="24218"/>
                  </a:lnTo>
                  <a:lnTo>
                    <a:pt x="1228344" y="35626"/>
                  </a:lnTo>
                  <a:lnTo>
                    <a:pt x="1275588" y="46440"/>
                  </a:lnTo>
                  <a:lnTo>
                    <a:pt x="1322832" y="55291"/>
                  </a:lnTo>
                  <a:lnTo>
                    <a:pt x="1370076" y="60812"/>
                  </a:lnTo>
                  <a:lnTo>
                    <a:pt x="1417320" y="61636"/>
                  </a:lnTo>
                </a:path>
              </a:pathLst>
            </a:custGeom>
            <a:ln w="254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8F682CF-4BBC-9657-75BD-42C32A61996F}"/>
                </a:ext>
              </a:extLst>
            </p:cNvPr>
            <p:cNvSpPr/>
            <p:nvPr/>
          </p:nvSpPr>
          <p:spPr>
            <a:xfrm>
              <a:off x="2107691" y="3049523"/>
              <a:ext cx="1888489" cy="187960"/>
            </a:xfrm>
            <a:custGeom>
              <a:avLst/>
              <a:gdLst/>
              <a:ahLst/>
              <a:cxnLst/>
              <a:rect l="l" t="t" r="r" b="b"/>
              <a:pathLst>
                <a:path w="1888489" h="187960">
                  <a:moveTo>
                    <a:pt x="0" y="187451"/>
                  </a:moveTo>
                  <a:lnTo>
                    <a:pt x="52324" y="181790"/>
                  </a:lnTo>
                  <a:lnTo>
                    <a:pt x="104648" y="176960"/>
                  </a:lnTo>
                  <a:lnTo>
                    <a:pt x="156972" y="172776"/>
                  </a:lnTo>
                  <a:lnTo>
                    <a:pt x="209296" y="169053"/>
                  </a:lnTo>
                  <a:lnTo>
                    <a:pt x="261620" y="165605"/>
                  </a:lnTo>
                  <a:lnTo>
                    <a:pt x="313944" y="162249"/>
                  </a:lnTo>
                  <a:lnTo>
                    <a:pt x="366268" y="158799"/>
                  </a:lnTo>
                  <a:lnTo>
                    <a:pt x="418592" y="155069"/>
                  </a:lnTo>
                  <a:lnTo>
                    <a:pt x="470915" y="150875"/>
                  </a:lnTo>
                </a:path>
                <a:path w="1888489" h="187960">
                  <a:moveTo>
                    <a:pt x="470915" y="150875"/>
                  </a:moveTo>
                  <a:lnTo>
                    <a:pt x="523239" y="146651"/>
                  </a:lnTo>
                  <a:lnTo>
                    <a:pt x="575563" y="142353"/>
                  </a:lnTo>
                  <a:lnTo>
                    <a:pt x="627888" y="137978"/>
                  </a:lnTo>
                  <a:lnTo>
                    <a:pt x="680212" y="133518"/>
                  </a:lnTo>
                  <a:lnTo>
                    <a:pt x="732536" y="128967"/>
                  </a:lnTo>
                  <a:lnTo>
                    <a:pt x="784860" y="124318"/>
                  </a:lnTo>
                  <a:lnTo>
                    <a:pt x="837184" y="119567"/>
                  </a:lnTo>
                  <a:lnTo>
                    <a:pt x="889508" y="114705"/>
                  </a:lnTo>
                  <a:lnTo>
                    <a:pt x="941832" y="109727"/>
                  </a:lnTo>
                </a:path>
                <a:path w="1888489" h="187960">
                  <a:moveTo>
                    <a:pt x="941832" y="109727"/>
                  </a:moveTo>
                  <a:lnTo>
                    <a:pt x="994663" y="104562"/>
                  </a:lnTo>
                  <a:lnTo>
                    <a:pt x="1047495" y="99305"/>
                  </a:lnTo>
                  <a:lnTo>
                    <a:pt x="1100327" y="93951"/>
                  </a:lnTo>
                  <a:lnTo>
                    <a:pt x="1153159" y="88494"/>
                  </a:lnTo>
                  <a:lnTo>
                    <a:pt x="1205992" y="82927"/>
                  </a:lnTo>
                  <a:lnTo>
                    <a:pt x="1258824" y="77244"/>
                  </a:lnTo>
                  <a:lnTo>
                    <a:pt x="1311656" y="71438"/>
                  </a:lnTo>
                  <a:lnTo>
                    <a:pt x="1364488" y="65504"/>
                  </a:lnTo>
                  <a:lnTo>
                    <a:pt x="1417320" y="59436"/>
                  </a:lnTo>
                </a:path>
                <a:path w="1888489" h="187960">
                  <a:moveTo>
                    <a:pt x="1417320" y="59436"/>
                  </a:moveTo>
                  <a:lnTo>
                    <a:pt x="1469644" y="53266"/>
                  </a:lnTo>
                  <a:lnTo>
                    <a:pt x="1521968" y="46893"/>
                  </a:lnTo>
                  <a:lnTo>
                    <a:pt x="1574292" y="40357"/>
                  </a:lnTo>
                  <a:lnTo>
                    <a:pt x="1626616" y="33699"/>
                  </a:lnTo>
                  <a:lnTo>
                    <a:pt x="1678940" y="26959"/>
                  </a:lnTo>
                  <a:lnTo>
                    <a:pt x="1731264" y="20178"/>
                  </a:lnTo>
                  <a:lnTo>
                    <a:pt x="1783588" y="13398"/>
                  </a:lnTo>
                  <a:lnTo>
                    <a:pt x="1835912" y="6658"/>
                  </a:lnTo>
                  <a:lnTo>
                    <a:pt x="1888235" y="0"/>
                  </a:lnTo>
                </a:path>
              </a:pathLst>
            </a:custGeom>
            <a:ln w="25400">
              <a:solidFill>
                <a:srgbClr val="50669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1D530647-0096-A7F9-A5E9-1086448D33C7}"/>
                </a:ext>
              </a:extLst>
            </p:cNvPr>
            <p:cNvSpPr/>
            <p:nvPr/>
          </p:nvSpPr>
          <p:spPr>
            <a:xfrm>
              <a:off x="1161287" y="3237483"/>
              <a:ext cx="944880" cy="72390"/>
            </a:xfrm>
            <a:custGeom>
              <a:avLst/>
              <a:gdLst/>
              <a:ahLst/>
              <a:cxnLst/>
              <a:rect l="l" t="t" r="r" b="b"/>
              <a:pathLst>
                <a:path w="944880" h="72389">
                  <a:moveTo>
                    <a:pt x="0" y="37845"/>
                  </a:moveTo>
                  <a:lnTo>
                    <a:pt x="52493" y="42097"/>
                  </a:lnTo>
                  <a:lnTo>
                    <a:pt x="104986" y="47200"/>
                  </a:lnTo>
                  <a:lnTo>
                    <a:pt x="157480" y="52728"/>
                  </a:lnTo>
                  <a:lnTo>
                    <a:pt x="209973" y="58253"/>
                  </a:lnTo>
                  <a:lnTo>
                    <a:pt x="262466" y="63347"/>
                  </a:lnTo>
                  <a:lnTo>
                    <a:pt x="314959" y="67582"/>
                  </a:lnTo>
                  <a:lnTo>
                    <a:pt x="367453" y="70532"/>
                  </a:lnTo>
                  <a:lnTo>
                    <a:pt x="419946" y="71769"/>
                  </a:lnTo>
                  <a:lnTo>
                    <a:pt x="472439" y="70865"/>
                  </a:lnTo>
                  <a:lnTo>
                    <a:pt x="524933" y="67377"/>
                  </a:lnTo>
                  <a:lnTo>
                    <a:pt x="577426" y="61447"/>
                  </a:lnTo>
                  <a:lnTo>
                    <a:pt x="629919" y="53650"/>
                  </a:lnTo>
                  <a:lnTo>
                    <a:pt x="682413" y="44564"/>
                  </a:lnTo>
                  <a:lnTo>
                    <a:pt x="734906" y="34767"/>
                  </a:lnTo>
                  <a:lnTo>
                    <a:pt x="787399" y="24835"/>
                  </a:lnTo>
                  <a:lnTo>
                    <a:pt x="839893" y="15345"/>
                  </a:lnTo>
                  <a:lnTo>
                    <a:pt x="892386" y="6874"/>
                  </a:lnTo>
                  <a:lnTo>
                    <a:pt x="944880" y="0"/>
                  </a:lnTo>
                </a:path>
              </a:pathLst>
            </a:custGeom>
            <a:ln w="2540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35B82227-86CE-6427-3624-C5AA312ED2C3}"/>
                </a:ext>
              </a:extLst>
            </p:cNvPr>
            <p:cNvSpPr/>
            <p:nvPr/>
          </p:nvSpPr>
          <p:spPr>
            <a:xfrm>
              <a:off x="1129283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254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281F369C-7CB9-7FF9-1272-C1A65863009D}"/>
                </a:ext>
              </a:extLst>
            </p:cNvPr>
            <p:cNvSpPr/>
            <p:nvPr/>
          </p:nvSpPr>
          <p:spPr>
            <a:xfrm>
              <a:off x="1778507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254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3CB843E5-7ADF-5979-1701-EA70793E1B55}"/>
                </a:ext>
              </a:extLst>
            </p:cNvPr>
            <p:cNvSpPr/>
            <p:nvPr/>
          </p:nvSpPr>
          <p:spPr>
            <a:xfrm>
              <a:off x="2304287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2540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6">
            <a:extLst>
              <a:ext uri="{FF2B5EF4-FFF2-40B4-BE49-F238E27FC236}">
                <a16:creationId xmlns:a16="http://schemas.microsoft.com/office/drawing/2014/main" id="{E7DACFC7-90A2-53A0-382B-203D078053C5}"/>
              </a:ext>
            </a:extLst>
          </p:cNvPr>
          <p:cNvSpPr txBox="1"/>
          <p:nvPr/>
        </p:nvSpPr>
        <p:spPr>
          <a:xfrm>
            <a:off x="656640" y="1707895"/>
            <a:ext cx="195580" cy="17710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160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080" algn="r">
              <a:spcBef>
                <a:spcPts val="64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140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080" algn="r">
              <a:spcBef>
                <a:spcPts val="64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120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080" algn="r">
              <a:spcBef>
                <a:spcPts val="635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100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8255" algn="r">
              <a:spcBef>
                <a:spcPts val="64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80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8255" algn="r">
              <a:spcBef>
                <a:spcPts val="64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60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8255" algn="r">
              <a:spcBef>
                <a:spcPts val="635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40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8255" algn="r">
              <a:spcBef>
                <a:spcPts val="64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20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715" algn="r">
              <a:spcBef>
                <a:spcPts val="640"/>
              </a:spcBef>
            </a:pP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476AD91-382F-5314-92EE-89B568AF9CBF}"/>
              </a:ext>
            </a:extLst>
          </p:cNvPr>
          <p:cNvSpPr txBox="1"/>
          <p:nvPr/>
        </p:nvSpPr>
        <p:spPr>
          <a:xfrm>
            <a:off x="1386077" y="1711579"/>
            <a:ext cx="146685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tabLst>
                <a:tab pos="661670" algn="l"/>
                <a:tab pos="1187450" algn="l"/>
              </a:tabLst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World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US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China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5662E8B2-1439-70C1-2B56-534C4E6BD536}"/>
              </a:ext>
            </a:extLst>
          </p:cNvPr>
          <p:cNvSpPr txBox="1">
            <a:spLocks/>
          </p:cNvSpPr>
          <p:nvPr/>
        </p:nvSpPr>
        <p:spPr>
          <a:xfrm>
            <a:off x="656640" y="290737"/>
            <a:ext cx="9849485" cy="5296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Overview</a:t>
            </a:r>
            <a:r>
              <a:rPr kumimoji="0" lang="en-US" sz="2000" b="1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and</a:t>
            </a:r>
            <a:r>
              <a:rPr kumimoji="0" lang="en-US" sz="20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Potential</a:t>
            </a:r>
            <a:r>
              <a:rPr kumimoji="0" lang="en-US" sz="20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</a:t>
            </a:r>
            <a:r>
              <a:rPr kumimoji="0" lang="en-US" sz="2000" b="1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Artificial</a:t>
            </a:r>
            <a:r>
              <a:rPr kumimoji="0" lang="en-US" sz="20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Intelligence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Due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to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significant</a:t>
            </a:r>
            <a:r>
              <a:rPr kumimoji="0" lang="en-US" sz="1150" b="0" i="0" u="none" strike="noStrike" kern="0" cap="none" spc="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interest</a:t>
            </a:r>
            <a:r>
              <a:rPr kumimoji="0" lang="en-US" sz="115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and</a:t>
            </a:r>
            <a:r>
              <a:rPr kumimoji="0" lang="en-US" sz="1150" b="0" i="0" u="none" strike="noStrike" kern="0" cap="none" spc="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diverse</a:t>
            </a:r>
            <a:r>
              <a:rPr kumimoji="0" lang="en-US" sz="115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applications,</a:t>
            </a:r>
            <a:r>
              <a:rPr kumimoji="0" lang="en-US" sz="1150" b="0" i="0" u="none" strike="noStrike" kern="0" cap="none" spc="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AI</a:t>
            </a:r>
            <a:r>
              <a:rPr kumimoji="0" lang="en-US" sz="1150" b="0" i="0" u="none" strike="noStrike" kern="0" cap="none" spc="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is</a:t>
            </a:r>
            <a:r>
              <a:rPr kumimoji="0" lang="en-US" sz="115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poised</a:t>
            </a:r>
            <a:r>
              <a:rPr kumimoji="0" lang="en-US" sz="115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to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revolutionize</a:t>
            </a:r>
            <a:r>
              <a:rPr kumimoji="0" lang="en-US" sz="115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industries,</a:t>
            </a:r>
            <a:r>
              <a:rPr kumimoji="0" lang="en-US" sz="1150" b="0" i="0" u="none" strike="noStrike" kern="0" cap="none" spc="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potentially</a:t>
            </a:r>
            <a:r>
              <a:rPr kumimoji="0" lang="en-US" sz="1150" b="0" i="0" u="none" strike="noStrike" kern="0" cap="none" spc="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growing</a:t>
            </a:r>
            <a:r>
              <a:rPr kumimoji="0" lang="en-US" sz="115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to</a:t>
            </a:r>
            <a:r>
              <a:rPr kumimoji="0" lang="en-US" sz="1150" b="0" i="0" u="none" strike="noStrike" kern="0" cap="none" spc="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nearly</a:t>
            </a:r>
            <a:r>
              <a:rPr kumimoji="0" lang="en-US" sz="1150" b="0" i="0" u="none" strike="noStrike" kern="0" cap="none" spc="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$2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trillion</a:t>
            </a:r>
            <a:r>
              <a:rPr kumimoji="0" lang="en-US" sz="115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market</a:t>
            </a:r>
            <a:r>
              <a:rPr kumimoji="0" lang="en-US" sz="1150" b="0" i="0" u="none" strike="noStrike" kern="0" cap="none" spc="1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by</a:t>
            </a:r>
            <a:r>
              <a:rPr kumimoji="0" lang="en-US" sz="1150" b="0" i="0" u="none" strike="noStrike" kern="0" cap="none" spc="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2026</a:t>
            </a:r>
            <a:endParaRPr kumimoji="0" lang="en-US" sz="11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grpSp>
        <p:nvGrpSpPr>
          <p:cNvPr id="21" name="object 19">
            <a:extLst>
              <a:ext uri="{FF2B5EF4-FFF2-40B4-BE49-F238E27FC236}">
                <a16:creationId xmlns:a16="http://schemas.microsoft.com/office/drawing/2014/main" id="{6C98573D-13B6-4753-A4C2-9CF4047298C7}"/>
              </a:ext>
            </a:extLst>
          </p:cNvPr>
          <p:cNvGrpSpPr/>
          <p:nvPr/>
        </p:nvGrpSpPr>
        <p:grpSpPr>
          <a:xfrm>
            <a:off x="649731" y="4247388"/>
            <a:ext cx="10939780" cy="1447800"/>
            <a:chOff x="649731" y="4247388"/>
            <a:chExt cx="10939780" cy="1447800"/>
          </a:xfrm>
        </p:grpSpPr>
        <p:pic>
          <p:nvPicPr>
            <p:cNvPr id="22" name="object 20">
              <a:extLst>
                <a:ext uri="{FF2B5EF4-FFF2-40B4-BE49-F238E27FC236}">
                  <a16:creationId xmlns:a16="http://schemas.microsoft.com/office/drawing/2014/main" id="{1775E607-7AA6-71B2-227B-2DC48F39DA9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367" y="4864608"/>
              <a:ext cx="228600" cy="233171"/>
            </a:xfrm>
            <a:prstGeom prst="rect">
              <a:avLst/>
            </a:prstGeom>
          </p:spPr>
        </p:pic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2E5380F4-0BC9-D914-50D1-82E1F0110E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731" y="4247388"/>
              <a:ext cx="10939780" cy="1447253"/>
            </a:xfrm>
            <a:prstGeom prst="rect">
              <a:avLst/>
            </a:prstGeom>
          </p:spPr>
        </p:pic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97C58291-DF38-2F2D-8E63-25949072DB1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512" y="4928616"/>
              <a:ext cx="269748" cy="105156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4FAD7FC9-94ED-FE51-7B6A-D8C66F68603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5" y="4864608"/>
              <a:ext cx="228599" cy="233171"/>
            </a:xfrm>
            <a:prstGeom prst="rect">
              <a:avLst/>
            </a:prstGeom>
          </p:spPr>
        </p:pic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787021A8-36F1-7E60-24D5-2EF86C4B6F1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304" y="4855464"/>
              <a:ext cx="201168" cy="201168"/>
            </a:xfrm>
            <a:prstGeom prst="rect">
              <a:avLst/>
            </a:prstGeom>
          </p:spPr>
        </p:pic>
        <p:pic>
          <p:nvPicPr>
            <p:cNvPr id="27" name="object 25">
              <a:extLst>
                <a:ext uri="{FF2B5EF4-FFF2-40B4-BE49-F238E27FC236}">
                  <a16:creationId xmlns:a16="http://schemas.microsoft.com/office/drawing/2014/main" id="{1BE43B1D-9C4A-B1F7-9C0C-D1AC6829DCE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9443" y="4841748"/>
              <a:ext cx="192024" cy="233171"/>
            </a:xfrm>
            <a:prstGeom prst="rect">
              <a:avLst/>
            </a:prstGeom>
          </p:spPr>
        </p:pic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D40BAAAB-D6F4-EE61-09A4-FB463C8F02E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7580" y="4841748"/>
              <a:ext cx="228600" cy="233171"/>
            </a:xfrm>
            <a:prstGeom prst="rect">
              <a:avLst/>
            </a:prstGeom>
          </p:spPr>
        </p:pic>
        <p:pic>
          <p:nvPicPr>
            <p:cNvPr id="29" name="object 27">
              <a:extLst>
                <a:ext uri="{FF2B5EF4-FFF2-40B4-BE49-F238E27FC236}">
                  <a16:creationId xmlns:a16="http://schemas.microsoft.com/office/drawing/2014/main" id="{C854291E-D949-F132-8EDB-F2AC6FA0B08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5544" y="4888004"/>
              <a:ext cx="202137" cy="186645"/>
            </a:xfrm>
            <a:prstGeom prst="rect">
              <a:avLst/>
            </a:prstGeom>
          </p:spPr>
        </p:pic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4E2C84C3-BC37-37B1-102C-74BE763AE83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4003" y="4841748"/>
              <a:ext cx="242315" cy="237744"/>
            </a:xfrm>
            <a:prstGeom prst="rect">
              <a:avLst/>
            </a:prstGeom>
          </p:spPr>
        </p:pic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48276DE2-56BE-13D8-ECC2-4AAB50DF8E5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8716" y="4841748"/>
              <a:ext cx="228600" cy="233171"/>
            </a:xfrm>
            <a:prstGeom prst="rect">
              <a:avLst/>
            </a:prstGeom>
          </p:spPr>
        </p:pic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BE30F247-B8E3-8D38-B0B8-71DB6E466A5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7508" y="4855464"/>
              <a:ext cx="155448" cy="246887"/>
            </a:xfrm>
            <a:prstGeom prst="rect">
              <a:avLst/>
            </a:prstGeom>
          </p:spPr>
        </p:pic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C07F8E25-4F58-8DA8-7708-1406205C7B4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7355" y="4860036"/>
              <a:ext cx="237744" cy="237744"/>
            </a:xfrm>
            <a:prstGeom prst="rect">
              <a:avLst/>
            </a:prstGeom>
          </p:spPr>
        </p:pic>
        <p:pic>
          <p:nvPicPr>
            <p:cNvPr id="34" name="object 32">
              <a:extLst>
                <a:ext uri="{FF2B5EF4-FFF2-40B4-BE49-F238E27FC236}">
                  <a16:creationId xmlns:a16="http://schemas.microsoft.com/office/drawing/2014/main" id="{663008A7-1C73-D942-4F6E-61568601B79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996" y="4832604"/>
              <a:ext cx="256031" cy="251460"/>
            </a:xfrm>
            <a:prstGeom prst="rect">
              <a:avLst/>
            </a:prstGeom>
          </p:spPr>
        </p:pic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A05D6EDA-091F-500E-97E1-68CAA84598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2924" y="4860036"/>
              <a:ext cx="228600" cy="233171"/>
            </a:xfrm>
            <a:prstGeom prst="rect">
              <a:avLst/>
            </a:prstGeom>
          </p:spPr>
        </p:pic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1F96A516-0004-CA4B-D1E6-EC9D54E31A2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8996" y="4860036"/>
              <a:ext cx="196596" cy="201168"/>
            </a:xfrm>
            <a:prstGeom prst="rect">
              <a:avLst/>
            </a:prstGeom>
          </p:spPr>
        </p:pic>
        <p:pic>
          <p:nvPicPr>
            <p:cNvPr id="37" name="object 35">
              <a:extLst>
                <a:ext uri="{FF2B5EF4-FFF2-40B4-BE49-F238E27FC236}">
                  <a16:creationId xmlns:a16="http://schemas.microsoft.com/office/drawing/2014/main" id="{94DBF985-4207-753F-1669-2371A0661A0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3063" y="4873752"/>
              <a:ext cx="214883" cy="214884"/>
            </a:xfrm>
            <a:prstGeom prst="rect">
              <a:avLst/>
            </a:prstGeom>
          </p:spPr>
        </p:pic>
        <p:pic>
          <p:nvPicPr>
            <p:cNvPr id="38" name="object 36">
              <a:extLst>
                <a:ext uri="{FF2B5EF4-FFF2-40B4-BE49-F238E27FC236}">
                  <a16:creationId xmlns:a16="http://schemas.microsoft.com/office/drawing/2014/main" id="{B94B85D7-1295-7F12-BD05-B6B2D9EE2582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0848" y="4850892"/>
              <a:ext cx="214883" cy="214884"/>
            </a:xfrm>
            <a:prstGeom prst="rect">
              <a:avLst/>
            </a:prstGeom>
          </p:spPr>
        </p:pic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BE997AEB-7E3E-1980-07A9-E6144661BB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488" y="4860036"/>
              <a:ext cx="228600" cy="233171"/>
            </a:xfrm>
            <a:prstGeom prst="rect">
              <a:avLst/>
            </a:prstGeom>
          </p:spPr>
        </p:pic>
        <p:pic>
          <p:nvPicPr>
            <p:cNvPr id="40" name="object 38">
              <a:extLst>
                <a:ext uri="{FF2B5EF4-FFF2-40B4-BE49-F238E27FC236}">
                  <a16:creationId xmlns:a16="http://schemas.microsoft.com/office/drawing/2014/main" id="{849FAAC5-1F53-E371-AC1C-FF53CC4E23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1843" y="4846320"/>
              <a:ext cx="214883" cy="219456"/>
            </a:xfrm>
            <a:prstGeom prst="rect">
              <a:avLst/>
            </a:prstGeom>
          </p:spPr>
        </p:pic>
        <p:pic>
          <p:nvPicPr>
            <p:cNvPr id="41" name="object 39">
              <a:extLst>
                <a:ext uri="{FF2B5EF4-FFF2-40B4-BE49-F238E27FC236}">
                  <a16:creationId xmlns:a16="http://schemas.microsoft.com/office/drawing/2014/main" id="{27710081-6ECE-BA41-51CF-2E14985098E1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8772" y="4887468"/>
              <a:ext cx="205740" cy="169163"/>
            </a:xfrm>
            <a:prstGeom prst="rect">
              <a:avLst/>
            </a:prstGeom>
          </p:spPr>
        </p:pic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59D55FA6-1D6B-4E9D-26C8-9CC8B9FDA4B3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0836" y="4924044"/>
              <a:ext cx="283464" cy="68580"/>
            </a:xfrm>
            <a:prstGeom prst="rect">
              <a:avLst/>
            </a:prstGeom>
          </p:spPr>
        </p:pic>
      </p:grpSp>
      <p:graphicFrame>
        <p:nvGraphicFramePr>
          <p:cNvPr id="43" name="object 41">
            <a:extLst>
              <a:ext uri="{FF2B5EF4-FFF2-40B4-BE49-F238E27FC236}">
                <a16:creationId xmlns:a16="http://schemas.microsoft.com/office/drawing/2014/main" id="{B36B7D44-2E46-AA55-548A-5A072BBADD98}"/>
              </a:ext>
            </a:extLst>
          </p:cNvPr>
          <p:cNvGraphicFramePr>
            <a:graphicFrameLocks noGrp="1"/>
          </p:cNvGraphicFramePr>
          <p:nvPr/>
        </p:nvGraphicFramePr>
        <p:xfrm>
          <a:off x="642467" y="4027664"/>
          <a:ext cx="11066776" cy="744219"/>
        </p:xfrm>
        <a:graphic>
          <a:graphicData uri="http://schemas.openxmlformats.org/drawingml/2006/table">
            <a:tbl>
              <a:tblPr firstRow="1" bandRow="1"/>
              <a:tblGrid>
                <a:gridCol w="73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64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8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13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991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479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1750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2009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09575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3345" marR="3175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3970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4130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09575" marR="3175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2018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2020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985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2021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09575">
                        <a:lnSpc>
                          <a:spcPts val="1065"/>
                        </a:lnSpc>
                      </a:pPr>
                      <a:r>
                        <a:rPr sz="1050" b="1" spc="-20" dirty="0">
                          <a:latin typeface="Arial"/>
                          <a:cs typeface="Arial"/>
                        </a:rPr>
                        <a:t>2022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15900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Google</a:t>
                      </a:r>
                      <a:r>
                        <a:rPr sz="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begins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3500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IBM’S</a:t>
                      </a:r>
                      <a:r>
                        <a:rPr sz="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Watson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Large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neural</a:t>
                      </a:r>
                      <a:r>
                        <a:rPr sz="8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network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335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Chatbot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 “Eugene”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621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05104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800" spc="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chatbots</a:t>
                      </a:r>
                      <a:r>
                        <a:rPr sz="800" spc="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for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2230" marR="317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Google</a:t>
                      </a:r>
                      <a:r>
                        <a:rPr sz="8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Duplex,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25" dirty="0">
                          <a:latin typeface="Arial"/>
                          <a:cs typeface="Arial"/>
                        </a:rPr>
                        <a:t>Ai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462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sz="800" spc="1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0" dirty="0">
                          <a:latin typeface="Arial MT"/>
                          <a:cs typeface="Arial MT"/>
                        </a:rPr>
                        <a:t>Open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478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413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079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8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15900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developing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driverless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3500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computer</a:t>
                      </a:r>
                      <a:r>
                        <a:rPr sz="8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wins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5715" algn="r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sz="800" spc="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recognize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3355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convinced</a:t>
                      </a:r>
                      <a:r>
                        <a:rPr sz="8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judges</a:t>
                      </a:r>
                      <a:r>
                        <a:rPr sz="800" spc="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to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6215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Sophia,</a:t>
                      </a:r>
                      <a:r>
                        <a:rPr sz="8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a robot</a:t>
                      </a:r>
                      <a:r>
                        <a:rPr sz="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0" dirty="0">
                          <a:latin typeface="Arial MT"/>
                          <a:cs typeface="Arial MT"/>
                        </a:rPr>
                        <a:t>that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05104">
                        <a:lnSpc>
                          <a:spcPts val="855"/>
                        </a:lnSpc>
                      </a:pPr>
                      <a:r>
                        <a:rPr sz="800" b="1" spc="-30" dirty="0">
                          <a:latin typeface="Arial"/>
                          <a:cs typeface="Arial"/>
                        </a:rPr>
                        <a:t>human-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like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2230">
                        <a:lnSpc>
                          <a:spcPts val="855"/>
                        </a:lnSpc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assistant</a:t>
                      </a:r>
                      <a:r>
                        <a:rPr sz="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that </a:t>
                      </a:r>
                      <a:r>
                        <a:rPr sz="800" spc="-20" dirty="0">
                          <a:latin typeface="Arial MT"/>
                          <a:cs typeface="Arial MT"/>
                        </a:rPr>
                        <a:t>books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4625">
                        <a:lnSpc>
                          <a:spcPts val="855"/>
                        </a:lnSpc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AI’s</a:t>
                      </a:r>
                      <a:r>
                        <a:rPr sz="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Chat</a:t>
                      </a:r>
                      <a:r>
                        <a:rPr sz="8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GPT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0" dirty="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4785">
                        <a:lnSpc>
                          <a:spcPts val="855"/>
                        </a:lnSpc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LaMDA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,</a:t>
                      </a:r>
                      <a:r>
                        <a:rPr sz="800" spc="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large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4135">
                        <a:lnSpc>
                          <a:spcPts val="855"/>
                        </a:lnSpc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Stable</a:t>
                      </a:r>
                      <a:r>
                        <a:rPr sz="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“Diffusion”,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8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15900">
                        <a:lnSpc>
                          <a:spcPts val="869"/>
                        </a:lnSpc>
                      </a:pPr>
                      <a:r>
                        <a:rPr sz="800" b="1" spc="-20" dirty="0">
                          <a:latin typeface="Arial"/>
                          <a:cs typeface="Arial"/>
                        </a:rPr>
                        <a:t>cars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3500">
                        <a:lnSpc>
                          <a:spcPts val="869"/>
                        </a:lnSpc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Jeopardy</a:t>
                      </a:r>
                      <a:r>
                        <a:rPr sz="800" b="1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latin typeface="Arial"/>
                          <a:cs typeface="Arial"/>
                        </a:rPr>
                        <a:t>game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76860" marR="3175">
                        <a:lnSpc>
                          <a:spcPts val="869"/>
                        </a:lnSpc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cat</a:t>
                      </a:r>
                      <a:r>
                        <a:rPr sz="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images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3355">
                        <a:lnSpc>
                          <a:spcPts val="869"/>
                        </a:lnSpc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human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6215">
                        <a:lnSpc>
                          <a:spcPts val="869"/>
                        </a:lnSpc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can</a:t>
                      </a:r>
                      <a:r>
                        <a:rPr sz="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"</a:t>
                      </a:r>
                      <a:r>
                        <a:rPr sz="800" b="1" dirty="0">
                          <a:latin typeface="Arial"/>
                          <a:cs typeface="Arial"/>
                        </a:rPr>
                        <a:t>see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"</a:t>
                      </a:r>
                      <a:r>
                        <a:rPr sz="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and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05104">
                        <a:lnSpc>
                          <a:spcPts val="869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interaction</a:t>
                      </a:r>
                      <a:r>
                        <a:rPr sz="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and</a:t>
                      </a:r>
                      <a:r>
                        <a:rPr sz="8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mutual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2230" marR="3175">
                        <a:lnSpc>
                          <a:spcPts val="869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appointments</a:t>
                      </a:r>
                      <a:r>
                        <a:rPr sz="800" spc="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via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4625">
                        <a:lnSpc>
                          <a:spcPts val="869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language</a:t>
                      </a:r>
                      <a:r>
                        <a:rPr sz="800" spc="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model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4785">
                        <a:lnSpc>
                          <a:spcPts val="869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language</a:t>
                      </a:r>
                      <a:r>
                        <a:rPr sz="800" spc="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model</a:t>
                      </a:r>
                      <a:r>
                        <a:rPr sz="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25" dirty="0">
                          <a:latin typeface="Arial MT"/>
                          <a:cs typeface="Arial MT"/>
                        </a:rPr>
                        <a:t>for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4135">
                        <a:lnSpc>
                          <a:spcPts val="869"/>
                        </a:lnSpc>
                      </a:pPr>
                      <a:r>
                        <a:rPr sz="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800" spc="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b="1" spc="-25" dirty="0">
                          <a:latin typeface="Arial"/>
                          <a:cs typeface="Arial"/>
                        </a:rPr>
                        <a:t>text-to-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image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75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3500">
                        <a:lnSpc>
                          <a:spcPts val="830"/>
                        </a:lnSpc>
                      </a:pPr>
                      <a:r>
                        <a:rPr sz="800" b="1" spc="-20" dirty="0">
                          <a:latin typeface="Arial"/>
                          <a:cs typeface="Arial"/>
                        </a:rPr>
                        <a:t>show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96215">
                        <a:lnSpc>
                          <a:spcPts val="830"/>
                        </a:lnSpc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express</a:t>
                      </a:r>
                      <a:r>
                        <a:rPr sz="800" b="1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latin typeface="Arial"/>
                          <a:cs typeface="Arial"/>
                        </a:rPr>
                        <a:t>facially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05104">
                        <a:lnSpc>
                          <a:spcPts val="830"/>
                        </a:lnSpc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communication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2230" marR="3175">
                        <a:lnSpc>
                          <a:spcPts val="830"/>
                        </a:lnSpc>
                      </a:pPr>
                      <a:r>
                        <a:rPr sz="800" spc="-10" dirty="0">
                          <a:latin typeface="Arial MT"/>
                          <a:cs typeface="Arial MT"/>
                        </a:rPr>
                        <a:t>phone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4785">
                        <a:lnSpc>
                          <a:spcPts val="830"/>
                        </a:lnSpc>
                      </a:pPr>
                      <a:r>
                        <a:rPr sz="800" spc="-35" dirty="0">
                          <a:latin typeface="Arial MT"/>
                          <a:cs typeface="Arial MT"/>
                        </a:rPr>
                        <a:t>human-</a:t>
                      </a:r>
                      <a:r>
                        <a:rPr sz="800" dirty="0">
                          <a:latin typeface="Arial MT"/>
                          <a:cs typeface="Arial MT"/>
                        </a:rPr>
                        <a:t>like</a:t>
                      </a:r>
                      <a:r>
                        <a:rPr sz="800" spc="1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latin typeface="Arial MT"/>
                          <a:cs typeface="Arial MT"/>
                        </a:rPr>
                        <a:t>responses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64135">
                        <a:lnSpc>
                          <a:spcPts val="830"/>
                        </a:lnSpc>
                      </a:pPr>
                      <a:r>
                        <a:rPr sz="800" b="1" spc="-25" dirty="0">
                          <a:latin typeface="Arial"/>
                          <a:cs typeface="Arial"/>
                        </a:rPr>
                        <a:t>AI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" name="object 42">
            <a:extLst>
              <a:ext uri="{FF2B5EF4-FFF2-40B4-BE49-F238E27FC236}">
                <a16:creationId xmlns:a16="http://schemas.microsoft.com/office/drawing/2014/main" id="{35DA8C01-0CCE-71D8-7034-7FFDFF3E8BA8}"/>
              </a:ext>
            </a:extLst>
          </p:cNvPr>
          <p:cNvSpPr txBox="1"/>
          <p:nvPr/>
        </p:nvSpPr>
        <p:spPr>
          <a:xfrm>
            <a:off x="592632" y="5198109"/>
            <a:ext cx="94234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3990" indent="100330" algn="r">
              <a:lnSpc>
                <a:spcPct val="99400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Launch</a:t>
            </a:r>
            <a:r>
              <a:rPr sz="800" kern="0" spc="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first gaming</a:t>
            </a:r>
            <a:r>
              <a:rPr sz="800" kern="0" spc="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device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tracking</a:t>
            </a:r>
            <a:r>
              <a:rPr sz="800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human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63525">
              <a:spcBef>
                <a:spcPts val="15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movement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5080" algn="r">
              <a:spcBef>
                <a:spcPts val="47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2010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5" name="object 43">
            <a:extLst>
              <a:ext uri="{FF2B5EF4-FFF2-40B4-BE49-F238E27FC236}">
                <a16:creationId xmlns:a16="http://schemas.microsoft.com/office/drawing/2014/main" id="{15A2AAB0-E5EE-EFE6-9A28-41CB633C8F1D}"/>
              </a:ext>
            </a:extLst>
          </p:cNvPr>
          <p:cNvSpPr txBox="1"/>
          <p:nvPr/>
        </p:nvSpPr>
        <p:spPr>
          <a:xfrm>
            <a:off x="2330957" y="5745581"/>
            <a:ext cx="254698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127125" algn="l"/>
                <a:tab pos="2241550" algn="l"/>
              </a:tabLst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2011</a:t>
            </a: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2012</a:t>
            </a:r>
            <a:r>
              <a:rPr sz="10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2014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4">
            <a:extLst>
              <a:ext uri="{FF2B5EF4-FFF2-40B4-BE49-F238E27FC236}">
                <a16:creationId xmlns:a16="http://schemas.microsoft.com/office/drawing/2014/main" id="{79AAB653-AD87-9B8E-4D8F-0E8F560F9CF1}"/>
              </a:ext>
            </a:extLst>
          </p:cNvPr>
          <p:cNvSpPr txBox="1"/>
          <p:nvPr/>
        </p:nvSpPr>
        <p:spPr>
          <a:xfrm>
            <a:off x="10132314" y="5745581"/>
            <a:ext cx="31813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2022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object 45">
            <a:extLst>
              <a:ext uri="{FF2B5EF4-FFF2-40B4-BE49-F238E27FC236}">
                <a16:creationId xmlns:a16="http://schemas.microsoft.com/office/drawing/2014/main" id="{8C4512B7-F75A-14C2-7A74-8740E2A5092F}"/>
              </a:ext>
            </a:extLst>
          </p:cNvPr>
          <p:cNvSpPr txBox="1"/>
          <p:nvPr/>
        </p:nvSpPr>
        <p:spPr>
          <a:xfrm>
            <a:off x="11246866" y="5745581"/>
            <a:ext cx="318135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2023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8" name="object 46">
            <a:extLst>
              <a:ext uri="{FF2B5EF4-FFF2-40B4-BE49-F238E27FC236}">
                <a16:creationId xmlns:a16="http://schemas.microsoft.com/office/drawing/2014/main" id="{692EABB3-0943-39BB-E079-CBB69A8044B5}"/>
              </a:ext>
            </a:extLst>
          </p:cNvPr>
          <p:cNvSpPr txBox="1"/>
          <p:nvPr/>
        </p:nvSpPr>
        <p:spPr>
          <a:xfrm>
            <a:off x="1796923" y="5198109"/>
            <a:ext cx="680085" cy="388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" marR="5080" indent="-109855" algn="r">
              <a:lnSpc>
                <a:spcPct val="99400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Introduction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Siri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r>
              <a:rPr sz="800" kern="0" spc="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</a:t>
            </a: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voice assistant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49" name="object 47">
            <a:extLst>
              <a:ext uri="{FF2B5EF4-FFF2-40B4-BE49-F238E27FC236}">
                <a16:creationId xmlns:a16="http://schemas.microsoft.com/office/drawing/2014/main" id="{0A639126-E6DF-D430-98DA-C7282AA9CF15}"/>
              </a:ext>
            </a:extLst>
          </p:cNvPr>
          <p:cNvSpPr txBox="1"/>
          <p:nvPr/>
        </p:nvSpPr>
        <p:spPr>
          <a:xfrm>
            <a:off x="2808858" y="5198109"/>
            <a:ext cx="781050" cy="2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">
              <a:lnSpc>
                <a:spcPts val="950"/>
              </a:lnSpc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Introduction</a:t>
            </a:r>
            <a:r>
              <a:rPr sz="800" kern="0" spc="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a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>
              <a:lnSpc>
                <a:spcPts val="950"/>
              </a:lnSpc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virtual</a:t>
            </a:r>
            <a:r>
              <a:rPr sz="800" b="1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assistant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0" name="object 48">
            <a:extLst>
              <a:ext uri="{FF2B5EF4-FFF2-40B4-BE49-F238E27FC236}">
                <a16:creationId xmlns:a16="http://schemas.microsoft.com/office/drawing/2014/main" id="{8A26E42B-E1F1-D228-22DA-5E94B413DC30}"/>
              </a:ext>
            </a:extLst>
          </p:cNvPr>
          <p:cNvSpPr txBox="1"/>
          <p:nvPr/>
        </p:nvSpPr>
        <p:spPr>
          <a:xfrm>
            <a:off x="3989959" y="5198109"/>
            <a:ext cx="715645" cy="388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3335" algn="r">
              <a:lnSpc>
                <a:spcPts val="950"/>
              </a:lnSpc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Introduction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 marR="5080" indent="260350" algn="r">
              <a:lnSpc>
                <a:spcPts val="969"/>
              </a:lnSpc>
              <a:spcBef>
                <a:spcPts val="15"/>
              </a:spcBef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virtual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assistant</a:t>
            </a:r>
            <a:r>
              <a:rPr sz="8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Alexa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1" name="object 49">
            <a:extLst>
              <a:ext uri="{FF2B5EF4-FFF2-40B4-BE49-F238E27FC236}">
                <a16:creationId xmlns:a16="http://schemas.microsoft.com/office/drawing/2014/main" id="{8659ECD9-A0EA-C78F-0295-E08B234D4137}"/>
              </a:ext>
            </a:extLst>
          </p:cNvPr>
          <p:cNvSpPr txBox="1"/>
          <p:nvPr/>
        </p:nvSpPr>
        <p:spPr>
          <a:xfrm>
            <a:off x="4936616" y="5198109"/>
            <a:ext cx="105600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2880" indent="337820" algn="r">
              <a:lnSpc>
                <a:spcPct val="99400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AlphaGo,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a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computer</a:t>
            </a:r>
            <a:r>
              <a:rPr sz="80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program, </a:t>
            </a:r>
            <a:r>
              <a:rPr sz="8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beats</a:t>
            </a:r>
            <a:r>
              <a:rPr sz="800" b="1" kern="0" spc="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Go</a:t>
            </a:r>
            <a:r>
              <a:rPr sz="8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world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405765">
              <a:spcBef>
                <a:spcPts val="15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champion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5080" algn="r">
              <a:spcBef>
                <a:spcPts val="47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2016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2" name="object 50">
            <a:extLst>
              <a:ext uri="{FF2B5EF4-FFF2-40B4-BE49-F238E27FC236}">
                <a16:creationId xmlns:a16="http://schemas.microsoft.com/office/drawing/2014/main" id="{EBD85185-F870-3CC0-CA28-CA278A4346E1}"/>
              </a:ext>
            </a:extLst>
          </p:cNvPr>
          <p:cNvSpPr txBox="1"/>
          <p:nvPr/>
        </p:nvSpPr>
        <p:spPr>
          <a:xfrm>
            <a:off x="5996685" y="5198109"/>
            <a:ext cx="111061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2880" indent="438784" algn="r">
              <a:lnSpc>
                <a:spcPct val="99400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Alibaba</a:t>
            </a:r>
            <a:r>
              <a:rPr sz="8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outperforms humans</a:t>
            </a:r>
            <a:r>
              <a:rPr sz="800" b="1" kern="0" spc="6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</a:t>
            </a:r>
            <a:r>
              <a:rPr sz="8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Stanford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183515" algn="r">
              <a:spcBef>
                <a:spcPts val="15"/>
              </a:spcBef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test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080" algn="r">
              <a:spcBef>
                <a:spcPts val="47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2018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3" name="object 51">
            <a:extLst>
              <a:ext uri="{FF2B5EF4-FFF2-40B4-BE49-F238E27FC236}">
                <a16:creationId xmlns:a16="http://schemas.microsoft.com/office/drawing/2014/main" id="{81DA6F6A-13FD-C398-706D-DF1F3A18E498}"/>
              </a:ext>
            </a:extLst>
          </p:cNvPr>
          <p:cNvSpPr txBox="1"/>
          <p:nvPr/>
        </p:nvSpPr>
        <p:spPr>
          <a:xfrm>
            <a:off x="7255002" y="5198109"/>
            <a:ext cx="96710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2245" indent="104775" algn="r">
              <a:lnSpc>
                <a:spcPct val="99400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Introduction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T-NLG,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largest language</a:t>
            </a:r>
            <a:r>
              <a:rPr sz="800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model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0355">
              <a:spcBef>
                <a:spcPts val="15"/>
              </a:spcBef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at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8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time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R="5080" algn="r">
              <a:spcBef>
                <a:spcPts val="475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2020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4" name="object 52">
            <a:extLst>
              <a:ext uri="{FF2B5EF4-FFF2-40B4-BE49-F238E27FC236}">
                <a16:creationId xmlns:a16="http://schemas.microsoft.com/office/drawing/2014/main" id="{51B13B56-77E6-34CD-6899-064549C4DD2F}"/>
              </a:ext>
            </a:extLst>
          </p:cNvPr>
          <p:cNvSpPr txBox="1"/>
          <p:nvPr/>
        </p:nvSpPr>
        <p:spPr>
          <a:xfrm>
            <a:off x="8290686" y="5198109"/>
            <a:ext cx="1045210" cy="7327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187325" indent="297180">
              <a:lnSpc>
                <a:spcPts val="940"/>
              </a:lnSpc>
              <a:spcBef>
                <a:spcPts val="14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Unveiling</a:t>
            </a:r>
            <a:r>
              <a:rPr sz="800" kern="0" spc="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OpenAI’s</a:t>
            </a:r>
            <a:r>
              <a:rPr sz="800" kern="0" spc="8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DALL-</a:t>
            </a:r>
            <a:r>
              <a:rPr sz="8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E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53340">
              <a:lnSpc>
                <a:spcPts val="940"/>
              </a:lnSpc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</a:t>
            </a:r>
            <a:r>
              <a:rPr sz="80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image-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creation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53110">
              <a:spcBef>
                <a:spcPts val="15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39775">
              <a:spcBef>
                <a:spcPts val="470"/>
              </a:spcBef>
            </a:pPr>
            <a:r>
              <a:rPr sz="105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2021</a:t>
            </a:r>
            <a:endParaRPr sz="10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5" name="object 53">
            <a:extLst>
              <a:ext uri="{FF2B5EF4-FFF2-40B4-BE49-F238E27FC236}">
                <a16:creationId xmlns:a16="http://schemas.microsoft.com/office/drawing/2014/main" id="{4BD73D57-4436-7A43-51B1-027E5A705032}"/>
              </a:ext>
            </a:extLst>
          </p:cNvPr>
          <p:cNvSpPr txBox="1"/>
          <p:nvPr/>
        </p:nvSpPr>
        <p:spPr>
          <a:xfrm>
            <a:off x="9507473" y="5198109"/>
            <a:ext cx="755015" cy="2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Public</a:t>
            </a:r>
            <a:r>
              <a:rPr sz="8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debut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328295">
              <a:lnSpc>
                <a:spcPts val="950"/>
              </a:lnSpc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ChatGPT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3D56F8C1-98CD-72CF-8E23-272562AC639C}"/>
              </a:ext>
            </a:extLst>
          </p:cNvPr>
          <p:cNvSpPr txBox="1"/>
          <p:nvPr/>
        </p:nvSpPr>
        <p:spPr>
          <a:xfrm>
            <a:off x="10556240" y="5198109"/>
            <a:ext cx="824865" cy="388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5904" algn="just">
              <a:lnSpc>
                <a:spcPct val="99400"/>
              </a:lnSpc>
              <a:spcBef>
                <a:spcPts val="95"/>
              </a:spcBef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Unveiling</a:t>
            </a:r>
            <a:r>
              <a:rPr sz="8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Bard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Alphabet’s generative</a:t>
            </a:r>
            <a:r>
              <a:rPr sz="800" kern="0" spc="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tool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1A8D6033-294E-26E6-180A-812AC5B1221D}"/>
              </a:ext>
            </a:extLst>
          </p:cNvPr>
          <p:cNvSpPr/>
          <p:nvPr/>
        </p:nvSpPr>
        <p:spPr>
          <a:xfrm>
            <a:off x="7941564" y="3278123"/>
            <a:ext cx="228600" cy="59690"/>
          </a:xfrm>
          <a:custGeom>
            <a:avLst/>
            <a:gdLst/>
            <a:ahLst/>
            <a:cxnLst/>
            <a:rect l="l" t="t" r="r" b="b"/>
            <a:pathLst>
              <a:path w="228600" h="59689">
                <a:moveTo>
                  <a:pt x="0" y="59436"/>
                </a:moveTo>
                <a:lnTo>
                  <a:pt x="228600" y="59436"/>
                </a:lnTo>
                <a:lnTo>
                  <a:pt x="228600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object 56">
            <a:extLst>
              <a:ext uri="{FF2B5EF4-FFF2-40B4-BE49-F238E27FC236}">
                <a16:creationId xmlns:a16="http://schemas.microsoft.com/office/drawing/2014/main" id="{EA731DCA-5730-1344-2A82-B50B1E1A707F}"/>
              </a:ext>
            </a:extLst>
          </p:cNvPr>
          <p:cNvSpPr/>
          <p:nvPr/>
        </p:nvSpPr>
        <p:spPr>
          <a:xfrm>
            <a:off x="9596628" y="1828799"/>
            <a:ext cx="1888489" cy="1449705"/>
          </a:xfrm>
          <a:custGeom>
            <a:avLst/>
            <a:gdLst/>
            <a:ahLst/>
            <a:cxnLst/>
            <a:rect l="l" t="t" r="r" b="b"/>
            <a:pathLst>
              <a:path w="1888490" h="1449704">
                <a:moveTo>
                  <a:pt x="233172" y="1074420"/>
                </a:moveTo>
                <a:lnTo>
                  <a:pt x="0" y="1074420"/>
                </a:lnTo>
                <a:lnTo>
                  <a:pt x="0" y="1449324"/>
                </a:lnTo>
                <a:lnTo>
                  <a:pt x="233172" y="1449324"/>
                </a:lnTo>
                <a:lnTo>
                  <a:pt x="233172" y="1074420"/>
                </a:lnTo>
                <a:close/>
              </a:path>
              <a:path w="1888490" h="1449704">
                <a:moveTo>
                  <a:pt x="649224" y="896112"/>
                </a:moveTo>
                <a:lnTo>
                  <a:pt x="416052" y="896112"/>
                </a:lnTo>
                <a:lnTo>
                  <a:pt x="416052" y="1399032"/>
                </a:lnTo>
                <a:lnTo>
                  <a:pt x="649224" y="1399032"/>
                </a:lnTo>
                <a:lnTo>
                  <a:pt x="649224" y="896112"/>
                </a:lnTo>
                <a:close/>
              </a:path>
              <a:path w="1888490" h="1449704">
                <a:moveTo>
                  <a:pt x="1060704" y="662940"/>
                </a:moveTo>
                <a:lnTo>
                  <a:pt x="832104" y="662940"/>
                </a:lnTo>
                <a:lnTo>
                  <a:pt x="832104" y="1325880"/>
                </a:lnTo>
                <a:lnTo>
                  <a:pt x="1060704" y="1325880"/>
                </a:lnTo>
                <a:lnTo>
                  <a:pt x="1060704" y="662940"/>
                </a:lnTo>
                <a:close/>
              </a:path>
              <a:path w="1888490" h="1449704">
                <a:moveTo>
                  <a:pt x="1476756" y="365760"/>
                </a:moveTo>
                <a:lnTo>
                  <a:pt x="1243584" y="365760"/>
                </a:lnTo>
                <a:lnTo>
                  <a:pt x="1243584" y="1239012"/>
                </a:lnTo>
                <a:lnTo>
                  <a:pt x="1476756" y="1239012"/>
                </a:lnTo>
                <a:lnTo>
                  <a:pt x="1476756" y="365760"/>
                </a:lnTo>
                <a:close/>
              </a:path>
              <a:path w="1888490" h="1449704">
                <a:moveTo>
                  <a:pt x="1888236" y="0"/>
                </a:moveTo>
                <a:lnTo>
                  <a:pt x="1659636" y="0"/>
                </a:lnTo>
                <a:lnTo>
                  <a:pt x="1659636" y="1129284"/>
                </a:lnTo>
                <a:lnTo>
                  <a:pt x="1888236" y="1129284"/>
                </a:lnTo>
                <a:lnTo>
                  <a:pt x="1888236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9" name="object 57">
            <a:extLst>
              <a:ext uri="{FF2B5EF4-FFF2-40B4-BE49-F238E27FC236}">
                <a16:creationId xmlns:a16="http://schemas.microsoft.com/office/drawing/2014/main" id="{075A8BD1-DEED-2342-42AF-8DDF3DE050C8}"/>
              </a:ext>
            </a:extLst>
          </p:cNvPr>
          <p:cNvGrpSpPr/>
          <p:nvPr/>
        </p:nvGrpSpPr>
        <p:grpSpPr>
          <a:xfrm>
            <a:off x="8211121" y="3044951"/>
            <a:ext cx="3375025" cy="361950"/>
            <a:chOff x="8211121" y="3044951"/>
            <a:chExt cx="3375025" cy="361950"/>
          </a:xfrm>
        </p:grpSpPr>
        <p:sp>
          <p:nvSpPr>
            <p:cNvPr id="60" name="object 58">
              <a:extLst>
                <a:ext uri="{FF2B5EF4-FFF2-40B4-BE49-F238E27FC236}">
                  <a16:creationId xmlns:a16="http://schemas.microsoft.com/office/drawing/2014/main" id="{E6E464FA-948C-58D5-1D2E-C9B24F5F0E71}"/>
                </a:ext>
              </a:extLst>
            </p:cNvPr>
            <p:cNvSpPr/>
            <p:nvPr/>
          </p:nvSpPr>
          <p:spPr>
            <a:xfrm>
              <a:off x="8357616" y="3044951"/>
              <a:ext cx="1056640" cy="283845"/>
            </a:xfrm>
            <a:custGeom>
              <a:avLst/>
              <a:gdLst/>
              <a:ahLst/>
              <a:cxnLst/>
              <a:rect l="l" t="t" r="r" b="b"/>
              <a:pathLst>
                <a:path w="1056640" h="283845">
                  <a:moveTo>
                    <a:pt x="228600" y="178308"/>
                  </a:moveTo>
                  <a:lnTo>
                    <a:pt x="0" y="178308"/>
                  </a:lnTo>
                  <a:lnTo>
                    <a:pt x="0" y="283476"/>
                  </a:lnTo>
                  <a:lnTo>
                    <a:pt x="228600" y="283476"/>
                  </a:lnTo>
                  <a:lnTo>
                    <a:pt x="228600" y="178308"/>
                  </a:lnTo>
                  <a:close/>
                </a:path>
                <a:path w="1056640" h="283845">
                  <a:moveTo>
                    <a:pt x="644652" y="100584"/>
                  </a:moveTo>
                  <a:lnTo>
                    <a:pt x="411480" y="100584"/>
                  </a:lnTo>
                  <a:lnTo>
                    <a:pt x="411480" y="274320"/>
                  </a:lnTo>
                  <a:lnTo>
                    <a:pt x="644652" y="274320"/>
                  </a:lnTo>
                  <a:lnTo>
                    <a:pt x="644652" y="100584"/>
                  </a:lnTo>
                  <a:close/>
                </a:path>
                <a:path w="1056640" h="283845">
                  <a:moveTo>
                    <a:pt x="1056132" y="0"/>
                  </a:moveTo>
                  <a:lnTo>
                    <a:pt x="827532" y="0"/>
                  </a:lnTo>
                  <a:lnTo>
                    <a:pt x="827532" y="260616"/>
                  </a:lnTo>
                  <a:lnTo>
                    <a:pt x="1056132" y="260616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bject 59">
              <a:extLst>
                <a:ext uri="{FF2B5EF4-FFF2-40B4-BE49-F238E27FC236}">
                  <a16:creationId xmlns:a16="http://schemas.microsoft.com/office/drawing/2014/main" id="{05596D50-151B-5090-C465-49CAAFD4F4ED}"/>
                </a:ext>
              </a:extLst>
            </p:cNvPr>
            <p:cNvSpPr/>
            <p:nvPr/>
          </p:nvSpPr>
          <p:spPr>
            <a:xfrm>
              <a:off x="8215883" y="3401567"/>
              <a:ext cx="3365500" cy="0"/>
            </a:xfrm>
            <a:custGeom>
              <a:avLst/>
              <a:gdLst/>
              <a:ahLst/>
              <a:cxnLst/>
              <a:rect l="l" t="t" r="r" b="b"/>
              <a:pathLst>
                <a:path w="3365500">
                  <a:moveTo>
                    <a:pt x="0" y="0"/>
                  </a:moveTo>
                  <a:lnTo>
                    <a:pt x="96011" y="0"/>
                  </a:lnTo>
                </a:path>
                <a:path w="3365500">
                  <a:moveTo>
                    <a:pt x="416051" y="0"/>
                  </a:moveTo>
                  <a:lnTo>
                    <a:pt x="507491" y="0"/>
                  </a:lnTo>
                </a:path>
                <a:path w="3365500">
                  <a:moveTo>
                    <a:pt x="827531" y="0"/>
                  </a:moveTo>
                  <a:lnTo>
                    <a:pt x="923543" y="0"/>
                  </a:lnTo>
                </a:path>
                <a:path w="3365500">
                  <a:moveTo>
                    <a:pt x="1243583" y="0"/>
                  </a:moveTo>
                  <a:lnTo>
                    <a:pt x="336499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2" name="object 60">
            <a:extLst>
              <a:ext uri="{FF2B5EF4-FFF2-40B4-BE49-F238E27FC236}">
                <a16:creationId xmlns:a16="http://schemas.microsoft.com/office/drawing/2014/main" id="{C5C3F531-38B3-D127-87DD-EE7F4B068230}"/>
              </a:ext>
            </a:extLst>
          </p:cNvPr>
          <p:cNvGrpSpPr/>
          <p:nvPr/>
        </p:nvGrpSpPr>
        <p:grpSpPr>
          <a:xfrm>
            <a:off x="7434071" y="3294126"/>
            <a:ext cx="462280" cy="112395"/>
            <a:chOff x="7434071" y="3294126"/>
            <a:chExt cx="462280" cy="112395"/>
          </a:xfrm>
        </p:grpSpPr>
        <p:sp>
          <p:nvSpPr>
            <p:cNvPr id="63" name="object 61">
              <a:extLst>
                <a:ext uri="{FF2B5EF4-FFF2-40B4-BE49-F238E27FC236}">
                  <a16:creationId xmlns:a16="http://schemas.microsoft.com/office/drawing/2014/main" id="{BF968D3A-30B4-1C81-EE9B-EC484CB9AA38}"/>
                </a:ext>
              </a:extLst>
            </p:cNvPr>
            <p:cNvSpPr/>
            <p:nvPr/>
          </p:nvSpPr>
          <p:spPr>
            <a:xfrm>
              <a:off x="7525511" y="3396996"/>
              <a:ext cx="233679" cy="5080"/>
            </a:xfrm>
            <a:custGeom>
              <a:avLst/>
              <a:gdLst/>
              <a:ahLst/>
              <a:cxnLst/>
              <a:rect l="l" t="t" r="r" b="b"/>
              <a:pathLst>
                <a:path w="233679" h="5079">
                  <a:moveTo>
                    <a:pt x="233172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33172" y="457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bject 62">
              <a:extLst>
                <a:ext uri="{FF2B5EF4-FFF2-40B4-BE49-F238E27FC236}">
                  <a16:creationId xmlns:a16="http://schemas.microsoft.com/office/drawing/2014/main" id="{3239B1BD-805B-C0B5-0ED1-284714653DAB}"/>
                </a:ext>
              </a:extLst>
            </p:cNvPr>
            <p:cNvSpPr/>
            <p:nvPr/>
          </p:nvSpPr>
          <p:spPr>
            <a:xfrm>
              <a:off x="7525511" y="3319272"/>
              <a:ext cx="233679" cy="78105"/>
            </a:xfrm>
            <a:custGeom>
              <a:avLst/>
              <a:gdLst/>
              <a:ahLst/>
              <a:cxnLst/>
              <a:rect l="l" t="t" r="r" b="b"/>
              <a:pathLst>
                <a:path w="233679" h="78104">
                  <a:moveTo>
                    <a:pt x="233172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233172" y="7772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object 63">
              <a:extLst>
                <a:ext uri="{FF2B5EF4-FFF2-40B4-BE49-F238E27FC236}">
                  <a16:creationId xmlns:a16="http://schemas.microsoft.com/office/drawing/2014/main" id="{2E134D40-4594-8B7E-F2BA-D962A78606C4}"/>
                </a:ext>
              </a:extLst>
            </p:cNvPr>
            <p:cNvSpPr/>
            <p:nvPr/>
          </p:nvSpPr>
          <p:spPr>
            <a:xfrm>
              <a:off x="7434071" y="340156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>
                  <a:moveTo>
                    <a:pt x="0" y="0"/>
                  </a:moveTo>
                  <a:lnTo>
                    <a:pt x="46177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bject 64">
              <a:extLst>
                <a:ext uri="{FF2B5EF4-FFF2-40B4-BE49-F238E27FC236}">
                  <a16:creationId xmlns:a16="http://schemas.microsoft.com/office/drawing/2014/main" id="{00DE5BBE-BA90-DD51-424E-C3E37CB5C26F}"/>
                </a:ext>
              </a:extLst>
            </p:cNvPr>
            <p:cNvSpPr/>
            <p:nvPr/>
          </p:nvSpPr>
          <p:spPr>
            <a:xfrm>
              <a:off x="7642097" y="3294126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h="103504">
                  <a:moveTo>
                    <a:pt x="0" y="0"/>
                  </a:moveTo>
                  <a:lnTo>
                    <a:pt x="0" y="1031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7" name="object 65">
            <a:extLst>
              <a:ext uri="{FF2B5EF4-FFF2-40B4-BE49-F238E27FC236}">
                <a16:creationId xmlns:a16="http://schemas.microsoft.com/office/drawing/2014/main" id="{39411B24-77A7-D0D1-BAC7-EC78ADCEEE17}"/>
              </a:ext>
            </a:extLst>
          </p:cNvPr>
          <p:cNvSpPr txBox="1"/>
          <p:nvPr/>
        </p:nvSpPr>
        <p:spPr>
          <a:xfrm>
            <a:off x="7895843" y="3340417"/>
            <a:ext cx="320040" cy="61594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0" rIns="0" bIns="0" rtlCol="0">
            <a:spAutoFit/>
          </a:bodyPr>
          <a:lstStyle/>
          <a:p>
            <a:pPr marL="18415">
              <a:lnSpc>
                <a:spcPts val="480"/>
              </a:lnSpc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17.2%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9A74EA57-2D77-7973-C919-547EE6018874}"/>
              </a:ext>
            </a:extLst>
          </p:cNvPr>
          <p:cNvSpPr/>
          <p:nvPr/>
        </p:nvSpPr>
        <p:spPr>
          <a:xfrm>
            <a:off x="8311896" y="3305568"/>
            <a:ext cx="1148080" cy="132715"/>
          </a:xfrm>
          <a:custGeom>
            <a:avLst/>
            <a:gdLst/>
            <a:ahLst/>
            <a:cxnLst/>
            <a:rect l="l" t="t" r="r" b="b"/>
            <a:pathLst>
              <a:path w="1148079" h="132714">
                <a:moveTo>
                  <a:pt x="320040" y="22860"/>
                </a:moveTo>
                <a:lnTo>
                  <a:pt x="0" y="22860"/>
                </a:lnTo>
                <a:lnTo>
                  <a:pt x="0" y="132575"/>
                </a:lnTo>
                <a:lnTo>
                  <a:pt x="320040" y="132575"/>
                </a:lnTo>
                <a:lnTo>
                  <a:pt x="320040" y="22860"/>
                </a:lnTo>
                <a:close/>
              </a:path>
              <a:path w="1148079" h="132714">
                <a:moveTo>
                  <a:pt x="731520" y="13703"/>
                </a:moveTo>
                <a:lnTo>
                  <a:pt x="411480" y="13703"/>
                </a:lnTo>
                <a:lnTo>
                  <a:pt x="411480" y="123431"/>
                </a:lnTo>
                <a:lnTo>
                  <a:pt x="731520" y="123431"/>
                </a:lnTo>
                <a:lnTo>
                  <a:pt x="731520" y="13703"/>
                </a:lnTo>
                <a:close/>
              </a:path>
              <a:path w="1148079" h="132714">
                <a:moveTo>
                  <a:pt x="1147572" y="0"/>
                </a:moveTo>
                <a:lnTo>
                  <a:pt x="827532" y="0"/>
                </a:lnTo>
                <a:lnTo>
                  <a:pt x="827532" y="109715"/>
                </a:lnTo>
                <a:lnTo>
                  <a:pt x="1147572" y="109715"/>
                </a:lnTo>
                <a:lnTo>
                  <a:pt x="114757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object 67">
            <a:extLst>
              <a:ext uri="{FF2B5EF4-FFF2-40B4-BE49-F238E27FC236}">
                <a16:creationId xmlns:a16="http://schemas.microsoft.com/office/drawing/2014/main" id="{42C9DC96-3FC1-286B-2A37-669143CF5CC8}"/>
              </a:ext>
            </a:extLst>
          </p:cNvPr>
          <p:cNvSpPr txBox="1"/>
          <p:nvPr/>
        </p:nvSpPr>
        <p:spPr>
          <a:xfrm>
            <a:off x="9146793" y="3279394"/>
            <a:ext cx="3073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23.9%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0" name="object 68">
            <a:extLst>
              <a:ext uri="{FF2B5EF4-FFF2-40B4-BE49-F238E27FC236}">
                <a16:creationId xmlns:a16="http://schemas.microsoft.com/office/drawing/2014/main" id="{C15FAABE-4A0E-9880-D080-A548B6B08CAA}"/>
              </a:ext>
            </a:extLst>
          </p:cNvPr>
          <p:cNvSpPr txBox="1"/>
          <p:nvPr/>
        </p:nvSpPr>
        <p:spPr>
          <a:xfrm>
            <a:off x="9576054" y="3310699"/>
            <a:ext cx="289560" cy="91440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5"/>
              </a:lnSpc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24.7%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1" name="object 69">
            <a:extLst>
              <a:ext uri="{FF2B5EF4-FFF2-40B4-BE49-F238E27FC236}">
                <a16:creationId xmlns:a16="http://schemas.microsoft.com/office/drawing/2014/main" id="{067FD58A-01D8-8B69-3A73-4470C8519450}"/>
              </a:ext>
            </a:extLst>
          </p:cNvPr>
          <p:cNvSpPr txBox="1"/>
          <p:nvPr/>
        </p:nvSpPr>
        <p:spPr>
          <a:xfrm>
            <a:off x="9971531" y="3227832"/>
            <a:ext cx="315595" cy="173990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510">
              <a:spcBef>
                <a:spcPts val="14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25.8%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2" name="object 70">
            <a:extLst>
              <a:ext uri="{FF2B5EF4-FFF2-40B4-BE49-F238E27FC236}">
                <a16:creationId xmlns:a16="http://schemas.microsoft.com/office/drawing/2014/main" id="{DEF10F29-E055-A88C-7C5B-257CDEC915CE}"/>
              </a:ext>
            </a:extLst>
          </p:cNvPr>
          <p:cNvSpPr txBox="1"/>
          <p:nvPr/>
        </p:nvSpPr>
        <p:spPr>
          <a:xfrm>
            <a:off x="621283" y="3430735"/>
            <a:ext cx="9664700" cy="4057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27990">
              <a:spcBef>
                <a:spcPts val="275"/>
              </a:spcBef>
              <a:tabLst>
                <a:tab pos="900430" algn="l"/>
                <a:tab pos="1372235" algn="l"/>
                <a:tab pos="1844675" algn="l"/>
                <a:tab pos="2282825" algn="l"/>
                <a:tab pos="2755265" algn="l"/>
                <a:tab pos="3227705" algn="l"/>
                <a:tab pos="6910070" algn="l"/>
                <a:tab pos="7324725" algn="l"/>
                <a:tab pos="7739380" algn="l"/>
                <a:tab pos="8120380" algn="l"/>
                <a:tab pos="8536940" algn="l"/>
                <a:tab pos="8950960" algn="l"/>
                <a:tab pos="9365615" algn="l"/>
              </a:tabLst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2019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2020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2021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2022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2023E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2024E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2025E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2021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2022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2023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2024E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2025E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2026E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2027E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>
              <a:spcBef>
                <a:spcPts val="300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300" b="1" kern="0" spc="-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AI</a:t>
            </a:r>
            <a:r>
              <a:rPr sz="13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market</a:t>
            </a:r>
            <a:r>
              <a:rPr sz="1300" b="1" kern="0" spc="-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has</a:t>
            </a:r>
            <a:r>
              <a:rPr sz="13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continuously</a:t>
            </a:r>
            <a:r>
              <a:rPr sz="1300" b="1" kern="0" spc="8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evolved</a:t>
            </a:r>
            <a:r>
              <a:rPr sz="1300" b="1" kern="0" spc="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over</a:t>
            </a:r>
            <a:r>
              <a:rPr sz="13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 past</a:t>
            </a:r>
            <a:r>
              <a:rPr sz="1300" b="1" kern="0" spc="-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two</a:t>
            </a:r>
            <a:r>
              <a:rPr sz="1300" b="1" kern="0" spc="-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decades,</a:t>
            </a:r>
            <a:r>
              <a:rPr sz="13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introducing</a:t>
            </a:r>
            <a:r>
              <a:rPr sz="1300" b="1" kern="0" spc="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numerous</a:t>
            </a:r>
            <a:r>
              <a:rPr sz="1300" b="1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groundbreaking</a:t>
            </a:r>
            <a:r>
              <a:rPr sz="1300" b="1" kern="0" spc="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applications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3" name="object 71">
            <a:extLst>
              <a:ext uri="{FF2B5EF4-FFF2-40B4-BE49-F238E27FC236}">
                <a16:creationId xmlns:a16="http://schemas.microsoft.com/office/drawing/2014/main" id="{5A4A5BC2-0CFB-B61C-BCF6-421722828F1F}"/>
              </a:ext>
            </a:extLst>
          </p:cNvPr>
          <p:cNvSpPr txBox="1"/>
          <p:nvPr/>
        </p:nvSpPr>
        <p:spPr>
          <a:xfrm>
            <a:off x="10383011" y="3154679"/>
            <a:ext cx="320040" cy="247015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56515" rIns="0" bIns="0" rtlCol="0">
            <a:spAutoFit/>
          </a:bodyPr>
          <a:lstStyle/>
          <a:p>
            <a:pPr marL="19685">
              <a:spcBef>
                <a:spcPts val="44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26.8%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4" name="object 72">
            <a:extLst>
              <a:ext uri="{FF2B5EF4-FFF2-40B4-BE49-F238E27FC236}">
                <a16:creationId xmlns:a16="http://schemas.microsoft.com/office/drawing/2014/main" id="{7F375353-4C04-C4AF-9275-A7826292F57C}"/>
              </a:ext>
            </a:extLst>
          </p:cNvPr>
          <p:cNvSpPr txBox="1"/>
          <p:nvPr/>
        </p:nvSpPr>
        <p:spPr>
          <a:xfrm>
            <a:off x="7515859" y="3159709"/>
            <a:ext cx="252729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4.9%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5" name="object 73">
            <a:extLst>
              <a:ext uri="{FF2B5EF4-FFF2-40B4-BE49-F238E27FC236}">
                <a16:creationId xmlns:a16="http://schemas.microsoft.com/office/drawing/2014/main" id="{A2344507-3E7C-6B58-E419-5F39894E49C3}"/>
              </a:ext>
            </a:extLst>
          </p:cNvPr>
          <p:cNvSpPr txBox="1"/>
          <p:nvPr/>
        </p:nvSpPr>
        <p:spPr>
          <a:xfrm>
            <a:off x="10799064" y="3067811"/>
            <a:ext cx="320040" cy="334010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99060" rIns="0" bIns="0" rtlCol="0">
            <a:spAutoFit/>
          </a:bodyPr>
          <a:lstStyle/>
          <a:p>
            <a:pPr marL="17780">
              <a:spcBef>
                <a:spcPts val="78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27.6%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6" name="object 74">
            <a:extLst>
              <a:ext uri="{FF2B5EF4-FFF2-40B4-BE49-F238E27FC236}">
                <a16:creationId xmlns:a16="http://schemas.microsoft.com/office/drawing/2014/main" id="{0C9355F1-5993-6215-511A-88DACAAF03FC}"/>
              </a:ext>
            </a:extLst>
          </p:cNvPr>
          <p:cNvSpPr txBox="1"/>
          <p:nvPr/>
        </p:nvSpPr>
        <p:spPr>
          <a:xfrm>
            <a:off x="10388854" y="3454145"/>
            <a:ext cx="11404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tabLst>
                <a:tab pos="841375" algn="l"/>
              </a:tabLst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2028E</a:t>
            </a:r>
            <a:r>
              <a:rPr sz="800" kern="0" spc="220" dirty="0">
                <a:solidFill>
                  <a:sysClr val="windowText" lastClr="000000"/>
                </a:solidFill>
                <a:latin typeface="Arial MT"/>
                <a:cs typeface="Arial MT"/>
              </a:rPr>
              <a:t> 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2029E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2030E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7" name="object 75">
            <a:extLst>
              <a:ext uri="{FF2B5EF4-FFF2-40B4-BE49-F238E27FC236}">
                <a16:creationId xmlns:a16="http://schemas.microsoft.com/office/drawing/2014/main" id="{50929EB3-1126-6423-3926-83BEE40AB3CC}"/>
              </a:ext>
            </a:extLst>
          </p:cNvPr>
          <p:cNvSpPr txBox="1"/>
          <p:nvPr/>
        </p:nvSpPr>
        <p:spPr>
          <a:xfrm>
            <a:off x="11210543" y="2958083"/>
            <a:ext cx="320040" cy="443865"/>
          </a:xfrm>
          <a:prstGeom prst="rect">
            <a:avLst/>
          </a:prstGeom>
          <a:solidFill>
            <a:srgbClr val="B5C3DF"/>
          </a:solidFill>
        </p:spPr>
        <p:txBody>
          <a:bodyPr vert="horz" wrap="square" lIns="0" tIns="38100" rIns="0" bIns="0" rtlCol="0">
            <a:spAutoFit/>
          </a:bodyPr>
          <a:lstStyle/>
          <a:p>
            <a:pPr>
              <a:spcBef>
                <a:spcPts val="300"/>
              </a:spcBef>
            </a:pPr>
            <a:endParaRPr sz="800" kern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20955"/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28.0%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8" name="object 76">
            <a:extLst>
              <a:ext uri="{FF2B5EF4-FFF2-40B4-BE49-F238E27FC236}">
                <a16:creationId xmlns:a16="http://schemas.microsoft.com/office/drawing/2014/main" id="{43A45FB6-A6F3-0CB1-B376-61E632E90FDB}"/>
              </a:ext>
            </a:extLst>
          </p:cNvPr>
          <p:cNvSpPr txBox="1"/>
          <p:nvPr/>
        </p:nvSpPr>
        <p:spPr>
          <a:xfrm>
            <a:off x="7479030" y="3050539"/>
            <a:ext cx="32829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95,603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79" name="object 77">
            <a:extLst>
              <a:ext uri="{FF2B5EF4-FFF2-40B4-BE49-F238E27FC236}">
                <a16:creationId xmlns:a16="http://schemas.microsoft.com/office/drawing/2014/main" id="{049222E8-3B8D-3555-2278-B611BC680DF9}"/>
              </a:ext>
            </a:extLst>
          </p:cNvPr>
          <p:cNvSpPr txBox="1"/>
          <p:nvPr/>
        </p:nvSpPr>
        <p:spPr>
          <a:xfrm>
            <a:off x="7864856" y="3120389"/>
            <a:ext cx="38290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142,320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0" name="object 78">
            <a:extLst>
              <a:ext uri="{FF2B5EF4-FFF2-40B4-BE49-F238E27FC236}">
                <a16:creationId xmlns:a16="http://schemas.microsoft.com/office/drawing/2014/main" id="{02836C1D-E604-DD88-5B00-75BF95B6C05B}"/>
              </a:ext>
            </a:extLst>
          </p:cNvPr>
          <p:cNvSpPr txBox="1"/>
          <p:nvPr/>
        </p:nvSpPr>
        <p:spPr>
          <a:xfrm>
            <a:off x="8253983" y="2986481"/>
            <a:ext cx="848994" cy="464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>
              <a:lnSpc>
                <a:spcPts val="785"/>
              </a:lnSpc>
              <a:spcBef>
                <a:spcPts val="95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298,247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38100">
              <a:lnSpc>
                <a:spcPts val="785"/>
              </a:lnSpc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207,902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>
              <a:spcBef>
                <a:spcPts val="5"/>
              </a:spcBef>
            </a:pP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74930">
              <a:tabLst>
                <a:tab pos="488950" algn="l"/>
              </a:tabLst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18.6%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1200" kern="0" spc="-15" baseline="6944" dirty="0">
                <a:solidFill>
                  <a:sysClr val="windowText" lastClr="000000"/>
                </a:solidFill>
                <a:latin typeface="Arial MT"/>
                <a:cs typeface="Arial MT"/>
              </a:rPr>
              <a:t>21.8%</a:t>
            </a:r>
            <a:endParaRPr sz="1200" kern="0" baseline="6944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1" name="object 79">
            <a:extLst>
              <a:ext uri="{FF2B5EF4-FFF2-40B4-BE49-F238E27FC236}">
                <a16:creationId xmlns:a16="http://schemas.microsoft.com/office/drawing/2014/main" id="{58BF265B-7E16-4187-0474-03792AB77228}"/>
              </a:ext>
            </a:extLst>
          </p:cNvPr>
          <p:cNvSpPr txBox="1"/>
          <p:nvPr/>
        </p:nvSpPr>
        <p:spPr>
          <a:xfrm>
            <a:off x="9109964" y="2883788"/>
            <a:ext cx="38290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420,466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2" name="object 80">
            <a:extLst>
              <a:ext uri="{FF2B5EF4-FFF2-40B4-BE49-F238E27FC236}">
                <a16:creationId xmlns:a16="http://schemas.microsoft.com/office/drawing/2014/main" id="{76BA6E55-F951-A84F-50FA-D2D932060D34}"/>
              </a:ext>
            </a:extLst>
          </p:cNvPr>
          <p:cNvSpPr txBox="1"/>
          <p:nvPr/>
        </p:nvSpPr>
        <p:spPr>
          <a:xfrm>
            <a:off x="9524492" y="2745486"/>
            <a:ext cx="38290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582,949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3" name="object 81">
            <a:extLst>
              <a:ext uri="{FF2B5EF4-FFF2-40B4-BE49-F238E27FC236}">
                <a16:creationId xmlns:a16="http://schemas.microsoft.com/office/drawing/2014/main" id="{A6DB78A5-D6A1-5517-34B1-C7BFA7EAEF0A}"/>
              </a:ext>
            </a:extLst>
          </p:cNvPr>
          <p:cNvSpPr txBox="1"/>
          <p:nvPr/>
        </p:nvSpPr>
        <p:spPr>
          <a:xfrm>
            <a:off x="9939019" y="2564383"/>
            <a:ext cx="38290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795,385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4" name="object 82">
            <a:extLst>
              <a:ext uri="{FF2B5EF4-FFF2-40B4-BE49-F238E27FC236}">
                <a16:creationId xmlns:a16="http://schemas.microsoft.com/office/drawing/2014/main" id="{1D885262-2705-99A3-231E-A5D5EA116521}"/>
              </a:ext>
            </a:extLst>
          </p:cNvPr>
          <p:cNvSpPr txBox="1"/>
          <p:nvPr/>
        </p:nvSpPr>
        <p:spPr>
          <a:xfrm>
            <a:off x="10315193" y="2330957"/>
            <a:ext cx="4654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1,068,718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5" name="object 83">
            <a:extLst>
              <a:ext uri="{FF2B5EF4-FFF2-40B4-BE49-F238E27FC236}">
                <a16:creationId xmlns:a16="http://schemas.microsoft.com/office/drawing/2014/main" id="{FAB07A4A-B108-5D04-57DB-85E7F5D7425E}"/>
              </a:ext>
            </a:extLst>
          </p:cNvPr>
          <p:cNvSpPr txBox="1"/>
          <p:nvPr/>
        </p:nvSpPr>
        <p:spPr>
          <a:xfrm>
            <a:off x="10729721" y="2037080"/>
            <a:ext cx="4654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1,415,055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86" name="object 84">
            <a:extLst>
              <a:ext uri="{FF2B5EF4-FFF2-40B4-BE49-F238E27FC236}">
                <a16:creationId xmlns:a16="http://schemas.microsoft.com/office/drawing/2014/main" id="{69F765DC-EDEB-7AA0-123E-AC39003CFE31}"/>
              </a:ext>
            </a:extLst>
          </p:cNvPr>
          <p:cNvSpPr txBox="1"/>
          <p:nvPr/>
        </p:nvSpPr>
        <p:spPr>
          <a:xfrm>
            <a:off x="11144250" y="1668525"/>
            <a:ext cx="4654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1,847,496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87" name="object 85">
            <a:extLst>
              <a:ext uri="{FF2B5EF4-FFF2-40B4-BE49-F238E27FC236}">
                <a16:creationId xmlns:a16="http://schemas.microsoft.com/office/drawing/2014/main" id="{21CA4E5F-9CCB-08AA-3A3B-BC130575CDC0}"/>
              </a:ext>
            </a:extLst>
          </p:cNvPr>
          <p:cNvGrpSpPr/>
          <p:nvPr/>
        </p:nvGrpSpPr>
        <p:grpSpPr>
          <a:xfrm>
            <a:off x="8438895" y="1599311"/>
            <a:ext cx="2823845" cy="1291590"/>
            <a:chOff x="8438895" y="1599311"/>
            <a:chExt cx="2823845" cy="1291590"/>
          </a:xfrm>
        </p:grpSpPr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E8C0FB5C-15ED-DFB9-2B05-4E7F5DAF2058}"/>
                </a:ext>
              </a:extLst>
            </p:cNvPr>
            <p:cNvSpPr/>
            <p:nvPr/>
          </p:nvSpPr>
          <p:spPr>
            <a:xfrm>
              <a:off x="8438895" y="1599311"/>
              <a:ext cx="2823845" cy="1291590"/>
            </a:xfrm>
            <a:custGeom>
              <a:avLst/>
              <a:gdLst/>
              <a:ahLst/>
              <a:cxnLst/>
              <a:rect l="l" t="t" r="r" b="b"/>
              <a:pathLst>
                <a:path w="2823845" h="1291589">
                  <a:moveTo>
                    <a:pt x="2750996" y="27509"/>
                  </a:moveTo>
                  <a:lnTo>
                    <a:pt x="0" y="1277112"/>
                  </a:lnTo>
                  <a:lnTo>
                    <a:pt x="6603" y="1291463"/>
                  </a:lnTo>
                  <a:lnTo>
                    <a:pt x="2757555" y="41950"/>
                  </a:lnTo>
                  <a:lnTo>
                    <a:pt x="2750996" y="27509"/>
                  </a:lnTo>
                  <a:close/>
                </a:path>
                <a:path w="2823845" h="1291589">
                  <a:moveTo>
                    <a:pt x="2808251" y="22225"/>
                  </a:moveTo>
                  <a:lnTo>
                    <a:pt x="2762630" y="22225"/>
                  </a:lnTo>
                  <a:lnTo>
                    <a:pt x="2769107" y="36702"/>
                  </a:lnTo>
                  <a:lnTo>
                    <a:pt x="2757555" y="41950"/>
                  </a:lnTo>
                  <a:lnTo>
                    <a:pt x="2769997" y="69341"/>
                  </a:lnTo>
                  <a:lnTo>
                    <a:pt x="2808251" y="22225"/>
                  </a:lnTo>
                  <a:close/>
                </a:path>
                <a:path w="2823845" h="1291589">
                  <a:moveTo>
                    <a:pt x="2762630" y="22225"/>
                  </a:moveTo>
                  <a:lnTo>
                    <a:pt x="2750996" y="27509"/>
                  </a:lnTo>
                  <a:lnTo>
                    <a:pt x="2757555" y="41950"/>
                  </a:lnTo>
                  <a:lnTo>
                    <a:pt x="2769107" y="36702"/>
                  </a:lnTo>
                  <a:lnTo>
                    <a:pt x="2762630" y="22225"/>
                  </a:lnTo>
                  <a:close/>
                </a:path>
                <a:path w="2823845" h="1291589">
                  <a:moveTo>
                    <a:pt x="2738501" y="0"/>
                  </a:moveTo>
                  <a:lnTo>
                    <a:pt x="2750996" y="27509"/>
                  </a:lnTo>
                  <a:lnTo>
                    <a:pt x="2762630" y="22225"/>
                  </a:lnTo>
                  <a:lnTo>
                    <a:pt x="2808251" y="22225"/>
                  </a:lnTo>
                  <a:lnTo>
                    <a:pt x="2823718" y="3175"/>
                  </a:lnTo>
                  <a:lnTo>
                    <a:pt x="27385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bject 87">
              <a:extLst>
                <a:ext uri="{FF2B5EF4-FFF2-40B4-BE49-F238E27FC236}">
                  <a16:creationId xmlns:a16="http://schemas.microsoft.com/office/drawing/2014/main" id="{51B535D6-4E8E-BA05-1A60-E02CA065351C}"/>
                </a:ext>
              </a:extLst>
            </p:cNvPr>
            <p:cNvSpPr/>
            <p:nvPr/>
          </p:nvSpPr>
          <p:spPr>
            <a:xfrm>
              <a:off x="9320021" y="2169413"/>
              <a:ext cx="836930" cy="201295"/>
            </a:xfrm>
            <a:custGeom>
              <a:avLst/>
              <a:gdLst/>
              <a:ahLst/>
              <a:cxnLst/>
              <a:rect l="l" t="t" r="r" b="b"/>
              <a:pathLst>
                <a:path w="836929" h="201294">
                  <a:moveTo>
                    <a:pt x="418337" y="0"/>
                  </a:moveTo>
                  <a:lnTo>
                    <a:pt x="343148" y="1622"/>
                  </a:lnTo>
                  <a:lnTo>
                    <a:pt x="272377" y="6298"/>
                  </a:lnTo>
                  <a:lnTo>
                    <a:pt x="207207" y="13744"/>
                  </a:lnTo>
                  <a:lnTo>
                    <a:pt x="148819" y="23673"/>
                  </a:lnTo>
                  <a:lnTo>
                    <a:pt x="98397" y="35800"/>
                  </a:lnTo>
                  <a:lnTo>
                    <a:pt x="57121" y="49840"/>
                  </a:lnTo>
                  <a:lnTo>
                    <a:pt x="6740" y="82517"/>
                  </a:lnTo>
                  <a:lnTo>
                    <a:pt x="0" y="100584"/>
                  </a:lnTo>
                  <a:lnTo>
                    <a:pt x="6740" y="118650"/>
                  </a:lnTo>
                  <a:lnTo>
                    <a:pt x="57121" y="151327"/>
                  </a:lnTo>
                  <a:lnTo>
                    <a:pt x="98397" y="165367"/>
                  </a:lnTo>
                  <a:lnTo>
                    <a:pt x="148819" y="177494"/>
                  </a:lnTo>
                  <a:lnTo>
                    <a:pt x="207207" y="187423"/>
                  </a:lnTo>
                  <a:lnTo>
                    <a:pt x="272377" y="194869"/>
                  </a:lnTo>
                  <a:lnTo>
                    <a:pt x="343148" y="199545"/>
                  </a:lnTo>
                  <a:lnTo>
                    <a:pt x="418337" y="201168"/>
                  </a:lnTo>
                  <a:lnTo>
                    <a:pt x="493527" y="199545"/>
                  </a:lnTo>
                  <a:lnTo>
                    <a:pt x="564298" y="194869"/>
                  </a:lnTo>
                  <a:lnTo>
                    <a:pt x="629468" y="187423"/>
                  </a:lnTo>
                  <a:lnTo>
                    <a:pt x="687856" y="177494"/>
                  </a:lnTo>
                  <a:lnTo>
                    <a:pt x="738278" y="165367"/>
                  </a:lnTo>
                  <a:lnTo>
                    <a:pt x="779554" y="151327"/>
                  </a:lnTo>
                  <a:lnTo>
                    <a:pt x="829935" y="118650"/>
                  </a:lnTo>
                  <a:lnTo>
                    <a:pt x="836676" y="100584"/>
                  </a:lnTo>
                  <a:lnTo>
                    <a:pt x="829935" y="82517"/>
                  </a:lnTo>
                  <a:lnTo>
                    <a:pt x="779554" y="49840"/>
                  </a:lnTo>
                  <a:lnTo>
                    <a:pt x="738278" y="35800"/>
                  </a:lnTo>
                  <a:lnTo>
                    <a:pt x="687856" y="23673"/>
                  </a:lnTo>
                  <a:lnTo>
                    <a:pt x="629468" y="13744"/>
                  </a:lnTo>
                  <a:lnTo>
                    <a:pt x="564298" y="6298"/>
                  </a:lnTo>
                  <a:lnTo>
                    <a:pt x="493527" y="1622"/>
                  </a:lnTo>
                  <a:lnTo>
                    <a:pt x="418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object 88">
              <a:extLst>
                <a:ext uri="{FF2B5EF4-FFF2-40B4-BE49-F238E27FC236}">
                  <a16:creationId xmlns:a16="http://schemas.microsoft.com/office/drawing/2014/main" id="{679DFFD6-11E8-AEF1-C010-DDFBCD3F7BE1}"/>
                </a:ext>
              </a:extLst>
            </p:cNvPr>
            <p:cNvSpPr/>
            <p:nvPr/>
          </p:nvSpPr>
          <p:spPr>
            <a:xfrm>
              <a:off x="9320021" y="2169413"/>
              <a:ext cx="836930" cy="201295"/>
            </a:xfrm>
            <a:custGeom>
              <a:avLst/>
              <a:gdLst/>
              <a:ahLst/>
              <a:cxnLst/>
              <a:rect l="l" t="t" r="r" b="b"/>
              <a:pathLst>
                <a:path w="836929" h="201294">
                  <a:moveTo>
                    <a:pt x="0" y="100584"/>
                  </a:moveTo>
                  <a:lnTo>
                    <a:pt x="26175" y="65507"/>
                  </a:lnTo>
                  <a:lnTo>
                    <a:pt x="98397" y="35800"/>
                  </a:lnTo>
                  <a:lnTo>
                    <a:pt x="148819" y="23673"/>
                  </a:lnTo>
                  <a:lnTo>
                    <a:pt x="207207" y="13744"/>
                  </a:lnTo>
                  <a:lnTo>
                    <a:pt x="272377" y="6298"/>
                  </a:lnTo>
                  <a:lnTo>
                    <a:pt x="343148" y="1622"/>
                  </a:lnTo>
                  <a:lnTo>
                    <a:pt x="418337" y="0"/>
                  </a:lnTo>
                  <a:lnTo>
                    <a:pt x="493527" y="1622"/>
                  </a:lnTo>
                  <a:lnTo>
                    <a:pt x="564298" y="6298"/>
                  </a:lnTo>
                  <a:lnTo>
                    <a:pt x="629468" y="13744"/>
                  </a:lnTo>
                  <a:lnTo>
                    <a:pt x="687856" y="23673"/>
                  </a:lnTo>
                  <a:lnTo>
                    <a:pt x="738278" y="35800"/>
                  </a:lnTo>
                  <a:lnTo>
                    <a:pt x="779554" y="49840"/>
                  </a:lnTo>
                  <a:lnTo>
                    <a:pt x="829935" y="82517"/>
                  </a:lnTo>
                  <a:lnTo>
                    <a:pt x="836676" y="100584"/>
                  </a:lnTo>
                  <a:lnTo>
                    <a:pt x="829935" y="118650"/>
                  </a:lnTo>
                  <a:lnTo>
                    <a:pt x="779554" y="151327"/>
                  </a:lnTo>
                  <a:lnTo>
                    <a:pt x="738278" y="165367"/>
                  </a:lnTo>
                  <a:lnTo>
                    <a:pt x="687856" y="177494"/>
                  </a:lnTo>
                  <a:lnTo>
                    <a:pt x="629468" y="187423"/>
                  </a:lnTo>
                  <a:lnTo>
                    <a:pt x="564298" y="194869"/>
                  </a:lnTo>
                  <a:lnTo>
                    <a:pt x="493527" y="199545"/>
                  </a:lnTo>
                  <a:lnTo>
                    <a:pt x="418337" y="201168"/>
                  </a:lnTo>
                  <a:lnTo>
                    <a:pt x="343148" y="199545"/>
                  </a:lnTo>
                  <a:lnTo>
                    <a:pt x="272377" y="194869"/>
                  </a:lnTo>
                  <a:lnTo>
                    <a:pt x="207207" y="187423"/>
                  </a:lnTo>
                  <a:lnTo>
                    <a:pt x="148819" y="177494"/>
                  </a:lnTo>
                  <a:lnTo>
                    <a:pt x="98397" y="165367"/>
                  </a:lnTo>
                  <a:lnTo>
                    <a:pt x="57121" y="151327"/>
                  </a:lnTo>
                  <a:lnTo>
                    <a:pt x="6740" y="118650"/>
                  </a:lnTo>
                  <a:lnTo>
                    <a:pt x="0" y="100584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1" name="object 89">
            <a:extLst>
              <a:ext uri="{FF2B5EF4-FFF2-40B4-BE49-F238E27FC236}">
                <a16:creationId xmlns:a16="http://schemas.microsoft.com/office/drawing/2014/main" id="{F8FA9D74-BD67-6D41-F221-38B6C048AD07}"/>
              </a:ext>
            </a:extLst>
          </p:cNvPr>
          <p:cNvSpPr txBox="1"/>
          <p:nvPr/>
        </p:nvSpPr>
        <p:spPr>
          <a:xfrm>
            <a:off x="9458070" y="2201417"/>
            <a:ext cx="559435" cy="1301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6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CAGR</a:t>
            </a:r>
            <a:r>
              <a:rPr sz="650" b="1" kern="0" spc="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65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36.6%</a:t>
            </a:r>
            <a:endParaRPr sz="65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2" name="object 90">
            <a:extLst>
              <a:ext uri="{FF2B5EF4-FFF2-40B4-BE49-F238E27FC236}">
                <a16:creationId xmlns:a16="http://schemas.microsoft.com/office/drawing/2014/main" id="{D1F8DFB0-7239-9429-2445-895CA1CD6F93}"/>
              </a:ext>
            </a:extLst>
          </p:cNvPr>
          <p:cNvSpPr/>
          <p:nvPr/>
        </p:nvSpPr>
        <p:spPr>
          <a:xfrm>
            <a:off x="7429500" y="1376172"/>
            <a:ext cx="4138929" cy="0"/>
          </a:xfrm>
          <a:custGeom>
            <a:avLst/>
            <a:gdLst/>
            <a:ahLst/>
            <a:cxnLst/>
            <a:rect l="l" t="t" r="r" b="b"/>
            <a:pathLst>
              <a:path w="4138929">
                <a:moveTo>
                  <a:pt x="0" y="0"/>
                </a:moveTo>
                <a:lnTo>
                  <a:pt x="413867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3" name="object 91">
            <a:extLst>
              <a:ext uri="{FF2B5EF4-FFF2-40B4-BE49-F238E27FC236}">
                <a16:creationId xmlns:a16="http://schemas.microsoft.com/office/drawing/2014/main" id="{1DB96205-2A3F-9C22-DE99-CBD026D03A9B}"/>
              </a:ext>
            </a:extLst>
          </p:cNvPr>
          <p:cNvSpPr txBox="1"/>
          <p:nvPr/>
        </p:nvSpPr>
        <p:spPr>
          <a:xfrm>
            <a:off x="7419593" y="1119073"/>
            <a:ext cx="36582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…the</a:t>
            </a:r>
            <a:r>
              <a:rPr sz="1300" b="1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AI</a:t>
            </a:r>
            <a:r>
              <a:rPr sz="13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market</a:t>
            </a:r>
            <a:r>
              <a:rPr sz="1300" b="1" kern="0" spc="-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is</a:t>
            </a:r>
            <a:r>
              <a:rPr sz="13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bound</a:t>
            </a:r>
            <a:r>
              <a:rPr sz="1300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to</a:t>
            </a:r>
            <a:r>
              <a:rPr sz="13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grow</a:t>
            </a:r>
            <a:r>
              <a:rPr sz="13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substantially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4" name="object 92">
            <a:extLst>
              <a:ext uri="{FF2B5EF4-FFF2-40B4-BE49-F238E27FC236}">
                <a16:creationId xmlns:a16="http://schemas.microsoft.com/office/drawing/2014/main" id="{D6B58CDB-1182-A38F-9F3F-6723AA3C7746}"/>
              </a:ext>
            </a:extLst>
          </p:cNvPr>
          <p:cNvSpPr txBox="1"/>
          <p:nvPr/>
        </p:nvSpPr>
        <p:spPr>
          <a:xfrm>
            <a:off x="7419593" y="1392758"/>
            <a:ext cx="362204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Global</a:t>
            </a:r>
            <a:r>
              <a:rPr sz="12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12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Revenue</a:t>
            </a:r>
            <a:r>
              <a:rPr sz="1200" kern="0" spc="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forecast</a:t>
            </a:r>
            <a:r>
              <a:rPr sz="1200" kern="0" spc="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($</a:t>
            </a:r>
            <a:r>
              <a:rPr sz="12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m)</a:t>
            </a:r>
            <a:r>
              <a:rPr sz="12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with</a:t>
            </a:r>
            <a:r>
              <a:rPr sz="12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Gen</a:t>
            </a:r>
            <a:r>
              <a:rPr sz="1200" kern="0" spc="-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AI's</a:t>
            </a:r>
            <a:r>
              <a:rPr sz="12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share</a:t>
            </a:r>
            <a:endParaRPr sz="12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95" name="object 93">
            <a:extLst>
              <a:ext uri="{FF2B5EF4-FFF2-40B4-BE49-F238E27FC236}">
                <a16:creationId xmlns:a16="http://schemas.microsoft.com/office/drawing/2014/main" id="{55176F65-7371-8F5E-CF40-57A1A46D9E3E}"/>
              </a:ext>
            </a:extLst>
          </p:cNvPr>
          <p:cNvSpPr/>
          <p:nvPr/>
        </p:nvSpPr>
        <p:spPr>
          <a:xfrm>
            <a:off x="4485132" y="1376172"/>
            <a:ext cx="2813685" cy="0"/>
          </a:xfrm>
          <a:custGeom>
            <a:avLst/>
            <a:gdLst/>
            <a:ahLst/>
            <a:cxnLst/>
            <a:rect l="l" t="t" r="r" b="b"/>
            <a:pathLst>
              <a:path w="2813684">
                <a:moveTo>
                  <a:pt x="0" y="0"/>
                </a:moveTo>
                <a:lnTo>
                  <a:pt x="281368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6" name="object 94">
            <a:extLst>
              <a:ext uri="{FF2B5EF4-FFF2-40B4-BE49-F238E27FC236}">
                <a16:creationId xmlns:a16="http://schemas.microsoft.com/office/drawing/2014/main" id="{241CBE1B-0463-D261-ADD2-62E7EBB07322}"/>
              </a:ext>
            </a:extLst>
          </p:cNvPr>
          <p:cNvSpPr txBox="1"/>
          <p:nvPr/>
        </p:nvSpPr>
        <p:spPr>
          <a:xfrm>
            <a:off x="4476115" y="1119073"/>
            <a:ext cx="2808605" cy="730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…</a:t>
            </a:r>
            <a:r>
              <a:rPr sz="13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3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huge</a:t>
            </a:r>
            <a:r>
              <a:rPr sz="1300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automation</a:t>
            </a:r>
            <a:r>
              <a:rPr sz="130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potential…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>
              <a:spcBef>
                <a:spcPts val="95"/>
              </a:spcBef>
            </a:pP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479425">
              <a:tabLst>
                <a:tab pos="1642745" algn="l"/>
              </a:tabLst>
            </a:pPr>
            <a:r>
              <a:rPr sz="2000" kern="0" spc="-25" dirty="0">
                <a:solidFill>
                  <a:sysClr val="windowText" lastClr="000000"/>
                </a:solidFill>
                <a:latin typeface="Georgia"/>
                <a:cs typeface="Georgia"/>
              </a:rPr>
              <a:t>25%</a:t>
            </a:r>
            <a:r>
              <a:rPr sz="2000" kern="0" dirty="0">
                <a:solidFill>
                  <a:sysClr val="windowText" lastClr="000000"/>
                </a:solidFill>
                <a:latin typeface="Georgia"/>
                <a:cs typeface="Georgia"/>
              </a:rPr>
              <a:t>	</a:t>
            </a:r>
            <a:r>
              <a:rPr sz="2000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10-</a:t>
            </a:r>
            <a:r>
              <a:rPr sz="2000" kern="0" spc="-25" dirty="0">
                <a:solidFill>
                  <a:sysClr val="windowText" lastClr="000000"/>
                </a:solidFill>
                <a:latin typeface="Georgia"/>
                <a:cs typeface="Georgia"/>
              </a:rPr>
              <a:t>20%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97" name="object 95">
            <a:extLst>
              <a:ext uri="{FF2B5EF4-FFF2-40B4-BE49-F238E27FC236}">
                <a16:creationId xmlns:a16="http://schemas.microsoft.com/office/drawing/2014/main" id="{EB13CAD1-15A3-D4DF-FF7F-BC6BFBBEB07C}"/>
              </a:ext>
            </a:extLst>
          </p:cNvPr>
          <p:cNvSpPr/>
          <p:nvPr/>
        </p:nvSpPr>
        <p:spPr>
          <a:xfrm>
            <a:off x="621791" y="1376172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>
                <a:moveTo>
                  <a:pt x="0" y="0"/>
                </a:moveTo>
                <a:lnTo>
                  <a:pt x="372541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object 96">
            <a:extLst>
              <a:ext uri="{FF2B5EF4-FFF2-40B4-BE49-F238E27FC236}">
                <a16:creationId xmlns:a16="http://schemas.microsoft.com/office/drawing/2014/main" id="{08ACDAE8-28F9-6898-2AAE-DE4132F52E62}"/>
              </a:ext>
            </a:extLst>
          </p:cNvPr>
          <p:cNvSpPr txBox="1"/>
          <p:nvPr/>
        </p:nvSpPr>
        <p:spPr>
          <a:xfrm>
            <a:off x="621283" y="1100785"/>
            <a:ext cx="24117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sz="1300" b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increasing</a:t>
            </a:r>
            <a:r>
              <a:rPr sz="1300" b="1" kern="0" spc="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investments…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9" name="object 97">
            <a:extLst>
              <a:ext uri="{FF2B5EF4-FFF2-40B4-BE49-F238E27FC236}">
                <a16:creationId xmlns:a16="http://schemas.microsoft.com/office/drawing/2014/main" id="{B4D203DF-8D57-780F-C25D-3E3BC277EE65}"/>
              </a:ext>
            </a:extLst>
          </p:cNvPr>
          <p:cNvSpPr txBox="1"/>
          <p:nvPr/>
        </p:nvSpPr>
        <p:spPr>
          <a:xfrm>
            <a:off x="611530" y="1374470"/>
            <a:ext cx="22015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Private</a:t>
            </a:r>
            <a:r>
              <a:rPr sz="13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3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13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3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investments</a:t>
            </a:r>
            <a:r>
              <a:rPr sz="1300" kern="0" spc="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3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</a:t>
            </a:r>
            <a:r>
              <a:rPr sz="13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3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$</a:t>
            </a:r>
            <a:r>
              <a:rPr sz="13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3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bn</a:t>
            </a:r>
            <a:endParaRPr sz="13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00" name="object 98">
            <a:extLst>
              <a:ext uri="{FF2B5EF4-FFF2-40B4-BE49-F238E27FC236}">
                <a16:creationId xmlns:a16="http://schemas.microsoft.com/office/drawing/2014/main" id="{47B93181-13B9-A6AD-9105-9B0ADDB77590}"/>
              </a:ext>
            </a:extLst>
          </p:cNvPr>
          <p:cNvGrpSpPr/>
          <p:nvPr/>
        </p:nvGrpSpPr>
        <p:grpSpPr>
          <a:xfrm>
            <a:off x="4658867" y="2039111"/>
            <a:ext cx="1083945" cy="274320"/>
            <a:chOff x="4658867" y="2039111"/>
            <a:chExt cx="1083945" cy="274320"/>
          </a:xfrm>
        </p:grpSpPr>
        <p:sp>
          <p:nvSpPr>
            <p:cNvPr id="101" name="object 99">
              <a:extLst>
                <a:ext uri="{FF2B5EF4-FFF2-40B4-BE49-F238E27FC236}">
                  <a16:creationId xmlns:a16="http://schemas.microsoft.com/office/drawing/2014/main" id="{0D474EB2-EB41-D7FC-E98D-397729FDA13B}"/>
                </a:ext>
              </a:extLst>
            </p:cNvPr>
            <p:cNvSpPr/>
            <p:nvPr/>
          </p:nvSpPr>
          <p:spPr>
            <a:xfrm>
              <a:off x="4928615" y="2039111"/>
              <a:ext cx="814069" cy="274320"/>
            </a:xfrm>
            <a:custGeom>
              <a:avLst/>
              <a:gdLst/>
              <a:ahLst/>
              <a:cxnLst/>
              <a:rect l="l" t="t" r="r" b="b"/>
              <a:pathLst>
                <a:path w="814070" h="274319">
                  <a:moveTo>
                    <a:pt x="0" y="274320"/>
                  </a:moveTo>
                  <a:lnTo>
                    <a:pt x="813815" y="274320"/>
                  </a:lnTo>
                  <a:lnTo>
                    <a:pt x="813815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bject 100">
              <a:extLst>
                <a:ext uri="{FF2B5EF4-FFF2-40B4-BE49-F238E27FC236}">
                  <a16:creationId xmlns:a16="http://schemas.microsoft.com/office/drawing/2014/main" id="{E59D81D7-1693-1025-5B87-F7697780DF9A}"/>
                </a:ext>
              </a:extLst>
            </p:cNvPr>
            <p:cNvSpPr/>
            <p:nvPr/>
          </p:nvSpPr>
          <p:spPr>
            <a:xfrm>
              <a:off x="4658867" y="2039111"/>
              <a:ext cx="269875" cy="274320"/>
            </a:xfrm>
            <a:custGeom>
              <a:avLst/>
              <a:gdLst/>
              <a:ahLst/>
              <a:cxnLst/>
              <a:rect l="l" t="t" r="r" b="b"/>
              <a:pathLst>
                <a:path w="269875" h="274319">
                  <a:moveTo>
                    <a:pt x="269748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269748" y="274320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3" name="object 101">
            <a:extLst>
              <a:ext uri="{FF2B5EF4-FFF2-40B4-BE49-F238E27FC236}">
                <a16:creationId xmlns:a16="http://schemas.microsoft.com/office/drawing/2014/main" id="{98897668-966D-A637-BACD-588F112BB40D}"/>
              </a:ext>
            </a:extLst>
          </p:cNvPr>
          <p:cNvSpPr/>
          <p:nvPr/>
        </p:nvSpPr>
        <p:spPr>
          <a:xfrm>
            <a:off x="4658867" y="2510027"/>
            <a:ext cx="1080135" cy="0"/>
          </a:xfrm>
          <a:custGeom>
            <a:avLst/>
            <a:gdLst/>
            <a:ahLst/>
            <a:cxnLst/>
            <a:rect l="l" t="t" r="r" b="b"/>
            <a:pathLst>
              <a:path w="1080135">
                <a:moveTo>
                  <a:pt x="0" y="0"/>
                </a:moveTo>
                <a:lnTo>
                  <a:pt x="1080008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object 102">
            <a:extLst>
              <a:ext uri="{FF2B5EF4-FFF2-40B4-BE49-F238E27FC236}">
                <a16:creationId xmlns:a16="http://schemas.microsoft.com/office/drawing/2014/main" id="{84ECF99F-EE13-C80A-4E17-1F4CFBA70520}"/>
              </a:ext>
            </a:extLst>
          </p:cNvPr>
          <p:cNvSpPr txBox="1"/>
          <p:nvPr/>
        </p:nvSpPr>
        <p:spPr>
          <a:xfrm>
            <a:off x="4607814" y="2653664"/>
            <a:ext cx="119316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99"/>
              </a:lnSpc>
              <a:spcBef>
                <a:spcPts val="105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0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advanced </a:t>
            </a:r>
            <a:r>
              <a:rPr sz="10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economies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r>
              <a:rPr sz="1000" kern="0" spc="-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labor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tasks</a:t>
            </a:r>
            <a:r>
              <a:rPr sz="10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projected</a:t>
            </a:r>
            <a:r>
              <a:rPr sz="10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be 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automated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by</a:t>
            </a:r>
            <a:r>
              <a:rPr sz="10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5" name="object 103">
            <a:extLst>
              <a:ext uri="{FF2B5EF4-FFF2-40B4-BE49-F238E27FC236}">
                <a16:creationId xmlns:a16="http://schemas.microsoft.com/office/drawing/2014/main" id="{699D8E32-870A-68AE-B238-E47FB2C92500}"/>
              </a:ext>
            </a:extLst>
          </p:cNvPr>
          <p:cNvSpPr/>
          <p:nvPr/>
        </p:nvSpPr>
        <p:spPr>
          <a:xfrm>
            <a:off x="6016752" y="2510027"/>
            <a:ext cx="1080135" cy="0"/>
          </a:xfrm>
          <a:custGeom>
            <a:avLst/>
            <a:gdLst/>
            <a:ahLst/>
            <a:cxnLst/>
            <a:rect l="l" t="t" r="r" b="b"/>
            <a:pathLst>
              <a:path w="1080134">
                <a:moveTo>
                  <a:pt x="0" y="0"/>
                </a:moveTo>
                <a:lnTo>
                  <a:pt x="1080007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6" name="object 104">
            <a:extLst>
              <a:ext uri="{FF2B5EF4-FFF2-40B4-BE49-F238E27FC236}">
                <a16:creationId xmlns:a16="http://schemas.microsoft.com/office/drawing/2014/main" id="{1F465FE2-EAED-9775-11D7-7EC548D625E5}"/>
              </a:ext>
            </a:extLst>
          </p:cNvPr>
          <p:cNvSpPr txBox="1"/>
          <p:nvPr/>
        </p:nvSpPr>
        <p:spPr>
          <a:xfrm>
            <a:off x="5959602" y="2653664"/>
            <a:ext cx="119316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175" algn="ctr">
              <a:lnSpc>
                <a:spcPct val="100099"/>
              </a:lnSpc>
              <a:spcBef>
                <a:spcPts val="105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0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emerging </a:t>
            </a:r>
            <a:r>
              <a:rPr sz="10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economies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r>
              <a:rPr sz="1000" kern="0" spc="-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labor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tasks</a:t>
            </a:r>
            <a:r>
              <a:rPr sz="10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projected</a:t>
            </a:r>
            <a:r>
              <a:rPr sz="10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be 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automated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by</a:t>
            </a:r>
            <a:r>
              <a:rPr sz="10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07" name="object 105">
            <a:extLst>
              <a:ext uri="{FF2B5EF4-FFF2-40B4-BE49-F238E27FC236}">
                <a16:creationId xmlns:a16="http://schemas.microsoft.com/office/drawing/2014/main" id="{2A9D840F-65B4-D680-1B6A-F5DFBC8C6F4E}"/>
              </a:ext>
            </a:extLst>
          </p:cNvPr>
          <p:cNvGrpSpPr/>
          <p:nvPr/>
        </p:nvGrpSpPr>
        <p:grpSpPr>
          <a:xfrm>
            <a:off x="6016752" y="2039111"/>
            <a:ext cx="1079500" cy="274320"/>
            <a:chOff x="6016752" y="2039111"/>
            <a:chExt cx="1079500" cy="274320"/>
          </a:xfrm>
        </p:grpSpPr>
        <p:sp>
          <p:nvSpPr>
            <p:cNvPr id="108" name="object 106">
              <a:extLst>
                <a:ext uri="{FF2B5EF4-FFF2-40B4-BE49-F238E27FC236}">
                  <a16:creationId xmlns:a16="http://schemas.microsoft.com/office/drawing/2014/main" id="{91F15D35-F689-E0F2-4E07-795CC63E28A1}"/>
                </a:ext>
              </a:extLst>
            </p:cNvPr>
            <p:cNvSpPr/>
            <p:nvPr/>
          </p:nvSpPr>
          <p:spPr>
            <a:xfrm>
              <a:off x="6231636" y="2039111"/>
              <a:ext cx="864235" cy="274320"/>
            </a:xfrm>
            <a:custGeom>
              <a:avLst/>
              <a:gdLst/>
              <a:ahLst/>
              <a:cxnLst/>
              <a:rect l="l" t="t" r="r" b="b"/>
              <a:pathLst>
                <a:path w="864234" h="274319">
                  <a:moveTo>
                    <a:pt x="0" y="274320"/>
                  </a:moveTo>
                  <a:lnTo>
                    <a:pt x="864108" y="274320"/>
                  </a:lnTo>
                  <a:lnTo>
                    <a:pt x="864108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object 107">
              <a:extLst>
                <a:ext uri="{FF2B5EF4-FFF2-40B4-BE49-F238E27FC236}">
                  <a16:creationId xmlns:a16="http://schemas.microsoft.com/office/drawing/2014/main" id="{8E5D8E84-A6F6-C7F4-05D3-E03F99E8721B}"/>
                </a:ext>
              </a:extLst>
            </p:cNvPr>
            <p:cNvSpPr/>
            <p:nvPr/>
          </p:nvSpPr>
          <p:spPr>
            <a:xfrm>
              <a:off x="6016752" y="2039111"/>
              <a:ext cx="105410" cy="274320"/>
            </a:xfrm>
            <a:custGeom>
              <a:avLst/>
              <a:gdLst/>
              <a:ahLst/>
              <a:cxnLst/>
              <a:rect l="l" t="t" r="r" b="b"/>
              <a:pathLst>
                <a:path w="105410" h="274319">
                  <a:moveTo>
                    <a:pt x="105155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05155" y="274320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object 108">
              <a:extLst>
                <a:ext uri="{FF2B5EF4-FFF2-40B4-BE49-F238E27FC236}">
                  <a16:creationId xmlns:a16="http://schemas.microsoft.com/office/drawing/2014/main" id="{5A895E14-6928-1B2F-F53B-A2647460AFFB}"/>
                </a:ext>
              </a:extLst>
            </p:cNvPr>
            <p:cNvSpPr/>
            <p:nvPr/>
          </p:nvSpPr>
          <p:spPr>
            <a:xfrm>
              <a:off x="6121908" y="2039111"/>
              <a:ext cx="109855" cy="274320"/>
            </a:xfrm>
            <a:custGeom>
              <a:avLst/>
              <a:gdLst/>
              <a:ahLst/>
              <a:cxnLst/>
              <a:rect l="l" t="t" r="r" b="b"/>
              <a:pathLst>
                <a:path w="109854" h="274319">
                  <a:moveTo>
                    <a:pt x="10972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09727" y="27432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3761C6-6577-FF27-6AF9-75843B81F764}"/>
              </a:ext>
            </a:extLst>
          </p:cNvPr>
          <p:cNvCxnSpPr/>
          <p:nvPr/>
        </p:nvCxnSpPr>
        <p:spPr>
          <a:xfrm>
            <a:off x="645261" y="867248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A5F991-841C-0526-3EA9-1061AC0C0C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3">
            <a:extLst>
              <a:ext uri="{FF2B5EF4-FFF2-40B4-BE49-F238E27FC236}">
                <a16:creationId xmlns:a16="http://schemas.microsoft.com/office/drawing/2014/main" id="{E4BB79DC-22DC-353A-E46A-C91B891E031A}"/>
              </a:ext>
            </a:extLst>
          </p:cNvPr>
          <p:cNvSpPr txBox="1"/>
          <p:nvPr/>
        </p:nvSpPr>
        <p:spPr>
          <a:xfrm>
            <a:off x="600252" y="6615213"/>
            <a:ext cx="614362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Source:</a:t>
            </a:r>
            <a:r>
              <a:rPr sz="800" i="1" kern="0" spc="1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(IBM,</a:t>
            </a:r>
            <a:r>
              <a:rPr sz="800" i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n.d.a),</a:t>
            </a:r>
            <a:r>
              <a:rPr sz="800" i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(ComputerWeekly.de,</a:t>
            </a:r>
            <a:r>
              <a:rPr sz="800" i="1" kern="0" spc="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2024),</a:t>
            </a:r>
            <a:r>
              <a:rPr sz="800" i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(Antino,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(Statista,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2023f),</a:t>
            </a:r>
            <a:r>
              <a:rPr sz="800" i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(Check</a:t>
            </a:r>
            <a:r>
              <a:rPr sz="800" i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Point</a:t>
            </a:r>
            <a:r>
              <a:rPr sz="8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research,</a:t>
            </a:r>
            <a:r>
              <a:rPr sz="800" i="1" kern="0" spc="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(Petrosyan,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A,</a:t>
            </a:r>
            <a:r>
              <a:rPr sz="8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2024)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0" name="object 4">
            <a:extLst>
              <a:ext uri="{FF2B5EF4-FFF2-40B4-BE49-F238E27FC236}">
                <a16:creationId xmlns:a16="http://schemas.microsoft.com/office/drawing/2014/main" id="{F7902642-0E2C-CA5D-3FB8-7D3CF92A0790}"/>
              </a:ext>
            </a:extLst>
          </p:cNvPr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object 5">
            <a:extLst>
              <a:ext uri="{FF2B5EF4-FFF2-40B4-BE49-F238E27FC236}">
                <a16:creationId xmlns:a16="http://schemas.microsoft.com/office/drawing/2014/main" id="{F85DC88D-AEB4-E157-F108-A7831612D4B6}"/>
              </a:ext>
            </a:extLst>
          </p:cNvPr>
          <p:cNvSpPr/>
          <p:nvPr/>
        </p:nvSpPr>
        <p:spPr>
          <a:xfrm>
            <a:off x="5888735" y="1376172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object 6">
            <a:extLst>
              <a:ext uri="{FF2B5EF4-FFF2-40B4-BE49-F238E27FC236}">
                <a16:creationId xmlns:a16="http://schemas.microsoft.com/office/drawing/2014/main" id="{B3511FB6-E5BF-4EAB-D239-1D1E0A49F674}"/>
              </a:ext>
            </a:extLst>
          </p:cNvPr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3" name="object 7">
            <a:extLst>
              <a:ext uri="{FF2B5EF4-FFF2-40B4-BE49-F238E27FC236}">
                <a16:creationId xmlns:a16="http://schemas.microsoft.com/office/drawing/2014/main" id="{D056872A-DD96-6632-6BB4-E4CB7F8FB720}"/>
              </a:ext>
            </a:extLst>
          </p:cNvPr>
          <p:cNvSpPr/>
          <p:nvPr/>
        </p:nvSpPr>
        <p:spPr>
          <a:xfrm>
            <a:off x="5888735" y="3890771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4" name="object 8">
            <a:extLst>
              <a:ext uri="{FF2B5EF4-FFF2-40B4-BE49-F238E27FC236}">
                <a16:creationId xmlns:a16="http://schemas.microsoft.com/office/drawing/2014/main" id="{2AE5E40C-A0FC-B35D-FEB5-34EE262E6BA9}"/>
              </a:ext>
            </a:extLst>
          </p:cNvPr>
          <p:cNvSpPr txBox="1">
            <a:spLocks/>
          </p:cNvSpPr>
          <p:nvPr/>
        </p:nvSpPr>
        <p:spPr>
          <a:xfrm>
            <a:off x="635508" y="309718"/>
            <a:ext cx="9849485" cy="5296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Overview</a:t>
            </a:r>
            <a:r>
              <a:rPr kumimoji="0" lang="en-US" sz="2000" b="1" i="0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lang="en-US" kern="0" spc="-110" dirty="0">
                <a:solidFill>
                  <a:sysClr val="windowText" lastClr="000000"/>
                </a:solidFill>
              </a:rPr>
              <a:t>and Potential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to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</a:t>
            </a:r>
            <a:r>
              <a:rPr kumimoji="0" lang="en-US" sz="20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Internet</a:t>
            </a:r>
            <a:r>
              <a:rPr kumimoji="0" lang="en-US" sz="2000" b="1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</a:t>
            </a:r>
            <a:r>
              <a:rPr kumimoji="0" lang="en-US" sz="2000" b="1" i="0" u="none" strike="noStrike" kern="0" cap="none" spc="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Things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Increased</a:t>
            </a:r>
            <a:r>
              <a:rPr kumimoji="0" lang="en-US" sz="115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connectivity</a:t>
            </a:r>
            <a:r>
              <a:rPr kumimoji="0" lang="en-US" sz="1150" b="0" i="0" u="none" strike="noStrike" kern="0" cap="none" spc="1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amongst</a:t>
            </a:r>
            <a:r>
              <a:rPr kumimoji="0" lang="en-US" sz="1150" b="0" i="0" u="none" strike="noStrike" kern="0" cap="none" spc="1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devices</a:t>
            </a:r>
            <a:r>
              <a:rPr kumimoji="0" lang="en-US" sz="1150" b="0" i="0" u="none" strike="noStrike" kern="0" cap="none" spc="20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will</a:t>
            </a:r>
            <a:r>
              <a:rPr kumimoji="0" lang="en-US" sz="115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accelerate</a:t>
            </a:r>
            <a:r>
              <a:rPr kumimoji="0" lang="en-US" sz="1150" b="0" i="0" u="none" strike="noStrike" kern="0" cap="none" spc="1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Cloud</a:t>
            </a:r>
            <a:r>
              <a:rPr kumimoji="0" lang="en-US" sz="115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 </a:t>
            </a:r>
            <a:r>
              <a:rPr kumimoji="0" lang="en-US" sz="11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ea typeface="+mj-ea"/>
                <a:cs typeface="Arial MT"/>
              </a:rPr>
              <a:t>demand</a:t>
            </a:r>
            <a:endParaRPr kumimoji="0" lang="en-US" sz="11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sp>
        <p:nvSpPr>
          <p:cNvPr id="115" name="object 9">
            <a:extLst>
              <a:ext uri="{FF2B5EF4-FFF2-40B4-BE49-F238E27FC236}">
                <a16:creationId xmlns:a16="http://schemas.microsoft.com/office/drawing/2014/main" id="{35DB6B49-A873-E0C7-DC41-A9B1C1C62930}"/>
              </a:ext>
            </a:extLst>
          </p:cNvPr>
          <p:cNvSpPr txBox="1"/>
          <p:nvPr/>
        </p:nvSpPr>
        <p:spPr>
          <a:xfrm>
            <a:off x="622503" y="1100785"/>
            <a:ext cx="49625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Internet</a:t>
            </a:r>
            <a:r>
              <a:rPr sz="13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1300" b="1" kern="0" spc="-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Things</a:t>
            </a:r>
            <a:r>
              <a:rPr sz="13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connects</a:t>
            </a:r>
            <a:r>
              <a:rPr sz="13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interacting</a:t>
            </a:r>
            <a:r>
              <a:rPr sz="1300" b="1" kern="0" spc="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devices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in</a:t>
            </a:r>
            <a:r>
              <a:rPr sz="1300" b="1" kern="0" spc="-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one</a:t>
            </a:r>
            <a:r>
              <a:rPr sz="13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network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6" name="object 10">
            <a:extLst>
              <a:ext uri="{FF2B5EF4-FFF2-40B4-BE49-F238E27FC236}">
                <a16:creationId xmlns:a16="http://schemas.microsoft.com/office/drawing/2014/main" id="{B6C3AA7A-584A-F40F-646B-0AC396F2D77B}"/>
              </a:ext>
            </a:extLst>
          </p:cNvPr>
          <p:cNvSpPr txBox="1"/>
          <p:nvPr/>
        </p:nvSpPr>
        <p:spPr>
          <a:xfrm>
            <a:off x="5876925" y="1100785"/>
            <a:ext cx="57715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Four</a:t>
            </a:r>
            <a:r>
              <a:rPr sz="1300" b="1" kern="0" spc="-1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key</a:t>
            </a:r>
            <a:r>
              <a:rPr sz="1300" b="1" kern="0" spc="-7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trends</a:t>
            </a:r>
            <a:r>
              <a:rPr sz="1300" b="1" kern="0" spc="-1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indicate</a:t>
            </a:r>
            <a:r>
              <a:rPr sz="1300" b="1" kern="0" spc="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sz="1300" b="1" kern="0" spc="-7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94.4%</a:t>
            </a:r>
            <a:r>
              <a:rPr sz="1300" b="1" kern="0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surge</a:t>
            </a:r>
            <a:r>
              <a:rPr sz="1300" b="1" kern="0" spc="2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in</a:t>
            </a:r>
            <a:r>
              <a:rPr sz="1300" b="1" kern="0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spc="-30" dirty="0">
                <a:solidFill>
                  <a:srgbClr val="0D0D0D"/>
                </a:solidFill>
                <a:latin typeface="Arial"/>
                <a:cs typeface="Arial"/>
              </a:rPr>
              <a:t>IoT-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connected</a:t>
            </a:r>
            <a:r>
              <a:rPr sz="1300" b="1" kern="0" spc="5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devices</a:t>
            </a:r>
            <a:r>
              <a:rPr sz="1300" b="1" kern="0" spc="2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rgbClr val="0D0D0D"/>
                </a:solidFill>
                <a:latin typeface="Arial"/>
                <a:cs typeface="Arial"/>
              </a:rPr>
              <a:t>by</a:t>
            </a:r>
            <a:r>
              <a:rPr sz="1300" b="1" kern="0" spc="-3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300" b="1" kern="0" spc="-20" dirty="0">
                <a:solidFill>
                  <a:srgbClr val="0D0D0D"/>
                </a:solidFill>
                <a:latin typeface="Arial"/>
                <a:cs typeface="Arial"/>
              </a:rPr>
              <a:t>2030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7" name="object 11">
            <a:extLst>
              <a:ext uri="{FF2B5EF4-FFF2-40B4-BE49-F238E27FC236}">
                <a16:creationId xmlns:a16="http://schemas.microsoft.com/office/drawing/2014/main" id="{5580F6CE-FF2D-0DF4-0BBB-DC93631C2262}"/>
              </a:ext>
            </a:extLst>
          </p:cNvPr>
          <p:cNvSpPr txBox="1"/>
          <p:nvPr/>
        </p:nvSpPr>
        <p:spPr>
          <a:xfrm>
            <a:off x="5876925" y="1392758"/>
            <a:ext cx="533654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sz="1200" kern="0" spc="-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sz="1200" kern="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trends</a:t>
            </a:r>
            <a:r>
              <a:rPr sz="1200" kern="0" spc="-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1200" kern="0" spc="-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total</a:t>
            </a:r>
            <a:r>
              <a:rPr sz="1200" kern="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number</a:t>
            </a:r>
            <a:r>
              <a:rPr sz="1200" kern="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sz="1200" kern="0" spc="-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sz="1200" kern="0" spc="-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rgbClr val="0D0D0D"/>
                </a:solidFill>
                <a:latin typeface="Arial MT"/>
                <a:cs typeface="Arial MT"/>
              </a:rPr>
              <a:t>connected</a:t>
            </a:r>
            <a:r>
              <a:rPr sz="1200" kern="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spc="-10" dirty="0">
                <a:solidFill>
                  <a:srgbClr val="0D0D0D"/>
                </a:solidFill>
                <a:latin typeface="Arial MT"/>
                <a:cs typeface="Arial MT"/>
              </a:rPr>
              <a:t>devices</a:t>
            </a:r>
            <a:r>
              <a:rPr sz="1200" kern="0" spc="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1200" kern="0" spc="-7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million</a:t>
            </a:r>
            <a:r>
              <a:rPr sz="1200" kern="0" spc="-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dirty="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sz="1200" kern="0" spc="-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1200" kern="0" spc="-20" dirty="0">
                <a:solidFill>
                  <a:srgbClr val="0D0D0D"/>
                </a:solidFill>
                <a:latin typeface="Arial MT"/>
                <a:cs typeface="Arial MT"/>
              </a:rPr>
              <a:t>2030</a:t>
            </a:r>
            <a:endParaRPr sz="12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18" name="object 12">
            <a:extLst>
              <a:ext uri="{FF2B5EF4-FFF2-40B4-BE49-F238E27FC236}">
                <a16:creationId xmlns:a16="http://schemas.microsoft.com/office/drawing/2014/main" id="{46710EAD-4ED6-B62A-B32A-4D4AD6C24A73}"/>
              </a:ext>
            </a:extLst>
          </p:cNvPr>
          <p:cNvSpPr txBox="1"/>
          <p:nvPr/>
        </p:nvSpPr>
        <p:spPr>
          <a:xfrm>
            <a:off x="621283" y="3631513"/>
            <a:ext cx="50857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US</a:t>
            </a:r>
            <a:r>
              <a:rPr sz="13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leads</a:t>
            </a:r>
            <a:r>
              <a:rPr sz="13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3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market,</a:t>
            </a:r>
            <a:r>
              <a:rPr sz="1300" b="1" kern="0" spc="-8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with</a:t>
            </a:r>
            <a:r>
              <a:rPr sz="13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growth</a:t>
            </a:r>
            <a:r>
              <a:rPr sz="13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1300" b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revenues</a:t>
            </a:r>
            <a:r>
              <a:rPr sz="1300" b="1" kern="0" spc="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outpacing</a:t>
            </a:r>
            <a:r>
              <a:rPr sz="1300" b="1" kern="0" spc="8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devices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9" name="object 13">
            <a:extLst>
              <a:ext uri="{FF2B5EF4-FFF2-40B4-BE49-F238E27FC236}">
                <a16:creationId xmlns:a16="http://schemas.microsoft.com/office/drawing/2014/main" id="{F5A8CF57-7AE6-B2EC-8C5D-934E2ADE2EC4}"/>
              </a:ext>
            </a:extLst>
          </p:cNvPr>
          <p:cNvSpPr txBox="1"/>
          <p:nvPr/>
        </p:nvSpPr>
        <p:spPr>
          <a:xfrm>
            <a:off x="621283" y="3905503"/>
            <a:ext cx="394017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IoT</a:t>
            </a:r>
            <a:r>
              <a:rPr sz="115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revenue</a:t>
            </a:r>
            <a:r>
              <a:rPr sz="1150" kern="0" spc="1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by</a:t>
            </a:r>
            <a:r>
              <a:rPr sz="1150" kern="0" spc="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region</a:t>
            </a:r>
            <a:r>
              <a:rPr sz="1150" kern="0" spc="1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1150" kern="0" spc="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projections</a:t>
            </a:r>
            <a:r>
              <a:rPr sz="1150" kern="0" spc="1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through</a:t>
            </a:r>
            <a:r>
              <a:rPr sz="1150" kern="0" spc="1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2030</a:t>
            </a:r>
            <a:r>
              <a:rPr sz="1150" kern="0" spc="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($</a:t>
            </a:r>
            <a:r>
              <a:rPr sz="115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bn)</a:t>
            </a:r>
            <a:endParaRPr sz="115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20" name="object 14">
            <a:extLst>
              <a:ext uri="{FF2B5EF4-FFF2-40B4-BE49-F238E27FC236}">
                <a16:creationId xmlns:a16="http://schemas.microsoft.com/office/drawing/2014/main" id="{2EB2268C-8156-5FEA-F861-A925A8309EDF}"/>
              </a:ext>
            </a:extLst>
          </p:cNvPr>
          <p:cNvSpPr txBox="1"/>
          <p:nvPr/>
        </p:nvSpPr>
        <p:spPr>
          <a:xfrm>
            <a:off x="5876925" y="3631513"/>
            <a:ext cx="51358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IoT</a:t>
            </a:r>
            <a:r>
              <a:rPr sz="13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device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cyber</a:t>
            </a:r>
            <a:r>
              <a:rPr sz="1300" b="1" kern="0" spc="-4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attacks</a:t>
            </a:r>
            <a:r>
              <a:rPr sz="1300" b="1" kern="0" spc="-9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rise,</a:t>
            </a:r>
            <a:r>
              <a:rPr sz="1300" b="1" kern="0" spc="2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averaging</a:t>
            </a:r>
            <a:r>
              <a:rPr sz="13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$4.45m</a:t>
            </a:r>
            <a:r>
              <a:rPr sz="1300" b="1" kern="0" spc="-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costs</a:t>
            </a:r>
            <a:r>
              <a:rPr sz="1300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per</a:t>
            </a:r>
            <a:r>
              <a:rPr sz="1300" b="1" kern="0" spc="-4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3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breach</a:t>
            </a:r>
            <a:endParaRPr sz="13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1" name="object 15">
            <a:extLst>
              <a:ext uri="{FF2B5EF4-FFF2-40B4-BE49-F238E27FC236}">
                <a16:creationId xmlns:a16="http://schemas.microsoft.com/office/drawing/2014/main" id="{112529E2-84DB-9F0C-44BF-85E5EAFF36AF}"/>
              </a:ext>
            </a:extLst>
          </p:cNvPr>
          <p:cNvSpPr txBox="1"/>
          <p:nvPr/>
        </p:nvSpPr>
        <p:spPr>
          <a:xfrm>
            <a:off x="5876925" y="3905503"/>
            <a:ext cx="48444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Percent</a:t>
            </a:r>
            <a:r>
              <a:rPr sz="1150" kern="0" spc="1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150" kern="0" spc="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companies</a:t>
            </a:r>
            <a:r>
              <a:rPr sz="1150" kern="0" spc="204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with</a:t>
            </a:r>
            <a:r>
              <a:rPr sz="115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weekly</a:t>
            </a:r>
            <a:r>
              <a:rPr sz="1150" kern="0" spc="1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attacks</a:t>
            </a:r>
            <a:r>
              <a:rPr sz="1150" kern="0" spc="1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</a:t>
            </a:r>
            <a:r>
              <a:rPr sz="115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first</a:t>
            </a:r>
            <a:r>
              <a:rPr sz="115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two</a:t>
            </a:r>
            <a:r>
              <a:rPr sz="1150" kern="0" spc="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months</a:t>
            </a:r>
            <a:r>
              <a:rPr sz="1150" kern="0" spc="1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150" kern="0" spc="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115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year</a:t>
            </a:r>
            <a:endParaRPr sz="115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22" name="object 16">
            <a:extLst>
              <a:ext uri="{FF2B5EF4-FFF2-40B4-BE49-F238E27FC236}">
                <a16:creationId xmlns:a16="http://schemas.microsoft.com/office/drawing/2014/main" id="{F9FDACCE-2AB5-7C7E-86E4-056066866B7A}"/>
              </a:ext>
            </a:extLst>
          </p:cNvPr>
          <p:cNvGrpSpPr/>
          <p:nvPr/>
        </p:nvGrpSpPr>
        <p:grpSpPr>
          <a:xfrm>
            <a:off x="2127896" y="1703901"/>
            <a:ext cx="1812925" cy="1692910"/>
            <a:chOff x="2127896" y="1703901"/>
            <a:chExt cx="1812925" cy="1692910"/>
          </a:xfrm>
        </p:grpSpPr>
        <p:sp>
          <p:nvSpPr>
            <p:cNvPr id="123" name="object 17">
              <a:extLst>
                <a:ext uri="{FF2B5EF4-FFF2-40B4-BE49-F238E27FC236}">
                  <a16:creationId xmlns:a16="http://schemas.microsoft.com/office/drawing/2014/main" id="{60DA0139-8F01-68C3-ACF2-A00383A8B210}"/>
                </a:ext>
              </a:extLst>
            </p:cNvPr>
            <p:cNvSpPr/>
            <p:nvPr/>
          </p:nvSpPr>
          <p:spPr>
            <a:xfrm>
              <a:off x="2632671" y="2757995"/>
              <a:ext cx="953769" cy="320040"/>
            </a:xfrm>
            <a:custGeom>
              <a:avLst/>
              <a:gdLst/>
              <a:ahLst/>
              <a:cxnLst/>
              <a:rect l="l" t="t" r="r" b="b"/>
              <a:pathLst>
                <a:path w="953770" h="320039">
                  <a:moveTo>
                    <a:pt x="274231" y="1803"/>
                  </a:moveTo>
                  <a:lnTo>
                    <a:pt x="245300" y="1803"/>
                  </a:lnTo>
                  <a:lnTo>
                    <a:pt x="245300" y="16281"/>
                  </a:lnTo>
                  <a:lnTo>
                    <a:pt x="241884" y="33159"/>
                  </a:lnTo>
                  <a:lnTo>
                    <a:pt x="232587" y="46964"/>
                  </a:lnTo>
                  <a:lnTo>
                    <a:pt x="218795" y="56273"/>
                  </a:lnTo>
                  <a:lnTo>
                    <a:pt x="201904" y="59690"/>
                  </a:lnTo>
                  <a:lnTo>
                    <a:pt x="115125" y="59690"/>
                  </a:lnTo>
                  <a:lnTo>
                    <a:pt x="86982" y="65392"/>
                  </a:lnTo>
                  <a:lnTo>
                    <a:pt x="63995" y="80899"/>
                  </a:lnTo>
                  <a:lnTo>
                    <a:pt x="48501" y="103886"/>
                  </a:lnTo>
                  <a:lnTo>
                    <a:pt x="42799" y="132029"/>
                  </a:lnTo>
                  <a:lnTo>
                    <a:pt x="42799" y="163029"/>
                  </a:lnTo>
                  <a:lnTo>
                    <a:pt x="22123" y="173062"/>
                  </a:lnTo>
                  <a:lnTo>
                    <a:pt x="7416" y="189674"/>
                  </a:lnTo>
                  <a:lnTo>
                    <a:pt x="0" y="210591"/>
                  </a:lnTo>
                  <a:lnTo>
                    <a:pt x="1231" y="233540"/>
                  </a:lnTo>
                  <a:lnTo>
                    <a:pt x="11264" y="254215"/>
                  </a:lnTo>
                  <a:lnTo>
                    <a:pt x="27876" y="268922"/>
                  </a:lnTo>
                  <a:lnTo>
                    <a:pt x="48780" y="276339"/>
                  </a:lnTo>
                  <a:lnTo>
                    <a:pt x="71729" y="275107"/>
                  </a:lnTo>
                  <a:lnTo>
                    <a:pt x="92392" y="265074"/>
                  </a:lnTo>
                  <a:lnTo>
                    <a:pt x="107099" y="248462"/>
                  </a:lnTo>
                  <a:lnTo>
                    <a:pt x="114515" y="227545"/>
                  </a:lnTo>
                  <a:lnTo>
                    <a:pt x="113284" y="204597"/>
                  </a:lnTo>
                  <a:lnTo>
                    <a:pt x="107429" y="190246"/>
                  </a:lnTo>
                  <a:lnTo>
                    <a:pt x="98171" y="178142"/>
                  </a:lnTo>
                  <a:lnTo>
                    <a:pt x="86080" y="168871"/>
                  </a:lnTo>
                  <a:lnTo>
                    <a:pt x="71729" y="163029"/>
                  </a:lnTo>
                  <a:lnTo>
                    <a:pt x="71729" y="132029"/>
                  </a:lnTo>
                  <a:lnTo>
                    <a:pt x="75133" y="115138"/>
                  </a:lnTo>
                  <a:lnTo>
                    <a:pt x="84429" y="101333"/>
                  </a:lnTo>
                  <a:lnTo>
                    <a:pt x="98234" y="92036"/>
                  </a:lnTo>
                  <a:lnTo>
                    <a:pt x="115125" y="88620"/>
                  </a:lnTo>
                  <a:lnTo>
                    <a:pt x="201904" y="88620"/>
                  </a:lnTo>
                  <a:lnTo>
                    <a:pt x="230047" y="82918"/>
                  </a:lnTo>
                  <a:lnTo>
                    <a:pt x="253022" y="67411"/>
                  </a:lnTo>
                  <a:lnTo>
                    <a:pt x="268528" y="44424"/>
                  </a:lnTo>
                  <a:lnTo>
                    <a:pt x="274231" y="16281"/>
                  </a:lnTo>
                  <a:lnTo>
                    <a:pt x="274231" y="1803"/>
                  </a:lnTo>
                  <a:close/>
                </a:path>
                <a:path w="953770" h="320039">
                  <a:moveTo>
                    <a:pt x="534009" y="270954"/>
                  </a:moveTo>
                  <a:lnTo>
                    <a:pt x="517690" y="221551"/>
                  </a:lnTo>
                  <a:lnTo>
                    <a:pt x="491210" y="206438"/>
                  </a:lnTo>
                  <a:lnTo>
                    <a:pt x="491210" y="1803"/>
                  </a:lnTo>
                  <a:lnTo>
                    <a:pt x="462280" y="1803"/>
                  </a:lnTo>
                  <a:lnTo>
                    <a:pt x="462280" y="206438"/>
                  </a:lnTo>
                  <a:lnTo>
                    <a:pt x="441604" y="216471"/>
                  </a:lnTo>
                  <a:lnTo>
                    <a:pt x="426897" y="233083"/>
                  </a:lnTo>
                  <a:lnTo>
                    <a:pt x="419493" y="254000"/>
                  </a:lnTo>
                  <a:lnTo>
                    <a:pt x="420725" y="276948"/>
                  </a:lnTo>
                  <a:lnTo>
                    <a:pt x="430771" y="297624"/>
                  </a:lnTo>
                  <a:lnTo>
                    <a:pt x="447370" y="312343"/>
                  </a:lnTo>
                  <a:lnTo>
                    <a:pt x="468274" y="319747"/>
                  </a:lnTo>
                  <a:lnTo>
                    <a:pt x="491210" y="318516"/>
                  </a:lnTo>
                  <a:lnTo>
                    <a:pt x="511886" y="308483"/>
                  </a:lnTo>
                  <a:lnTo>
                    <a:pt x="526592" y="291871"/>
                  </a:lnTo>
                  <a:lnTo>
                    <a:pt x="534009" y="270954"/>
                  </a:lnTo>
                  <a:close/>
                </a:path>
                <a:path w="953770" h="320039">
                  <a:moveTo>
                    <a:pt x="953528" y="140271"/>
                  </a:moveTo>
                  <a:lnTo>
                    <a:pt x="944397" y="99860"/>
                  </a:lnTo>
                  <a:lnTo>
                    <a:pt x="896239" y="74155"/>
                  </a:lnTo>
                  <a:lnTo>
                    <a:pt x="877366" y="77393"/>
                  </a:lnTo>
                  <a:lnTo>
                    <a:pt x="860958" y="86347"/>
                  </a:lnTo>
                  <a:lnTo>
                    <a:pt x="848233" y="100050"/>
                  </a:lnTo>
                  <a:lnTo>
                    <a:pt x="840435" y="117563"/>
                  </a:lnTo>
                  <a:lnTo>
                    <a:pt x="766051" y="117563"/>
                  </a:lnTo>
                  <a:lnTo>
                    <a:pt x="749173" y="114160"/>
                  </a:lnTo>
                  <a:lnTo>
                    <a:pt x="735380" y="104851"/>
                  </a:lnTo>
                  <a:lnTo>
                    <a:pt x="726071" y="91059"/>
                  </a:lnTo>
                  <a:lnTo>
                    <a:pt x="722655" y="74155"/>
                  </a:lnTo>
                  <a:lnTo>
                    <a:pt x="722655" y="0"/>
                  </a:lnTo>
                  <a:lnTo>
                    <a:pt x="714705" y="1168"/>
                  </a:lnTo>
                  <a:lnTo>
                    <a:pt x="693724" y="1803"/>
                  </a:lnTo>
                  <a:lnTo>
                    <a:pt x="693724" y="74155"/>
                  </a:lnTo>
                  <a:lnTo>
                    <a:pt x="699452" y="102298"/>
                  </a:lnTo>
                  <a:lnTo>
                    <a:pt x="714959" y="125285"/>
                  </a:lnTo>
                  <a:lnTo>
                    <a:pt x="737933" y="140792"/>
                  </a:lnTo>
                  <a:lnTo>
                    <a:pt x="766051" y="146507"/>
                  </a:lnTo>
                  <a:lnTo>
                    <a:pt x="840435" y="146507"/>
                  </a:lnTo>
                  <a:lnTo>
                    <a:pt x="850506" y="167119"/>
                  </a:lnTo>
                  <a:lnTo>
                    <a:pt x="867130" y="181775"/>
                  </a:lnTo>
                  <a:lnTo>
                    <a:pt x="888022" y="189115"/>
                  </a:lnTo>
                  <a:lnTo>
                    <a:pt x="910907" y="187845"/>
                  </a:lnTo>
                  <a:lnTo>
                    <a:pt x="931519" y="177774"/>
                  </a:lnTo>
                  <a:lnTo>
                    <a:pt x="946175" y="161163"/>
                  </a:lnTo>
                  <a:lnTo>
                    <a:pt x="953528" y="140271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4" name="object 18">
              <a:extLst>
                <a:ext uri="{FF2B5EF4-FFF2-40B4-BE49-F238E27FC236}">
                  <a16:creationId xmlns:a16="http://schemas.microsoft.com/office/drawing/2014/main" id="{B582A3C4-35CA-A796-0F8C-4D72E4BC110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3042" y="3137524"/>
              <a:ext cx="76662" cy="240556"/>
            </a:xfrm>
            <a:prstGeom prst="rect">
              <a:avLst/>
            </a:prstGeom>
          </p:spPr>
        </p:pic>
        <p:sp>
          <p:nvSpPr>
            <p:cNvPr id="125" name="object 19">
              <a:extLst>
                <a:ext uri="{FF2B5EF4-FFF2-40B4-BE49-F238E27FC236}">
                  <a16:creationId xmlns:a16="http://schemas.microsoft.com/office/drawing/2014/main" id="{C87284B3-88C0-07D8-F24B-47E7BB48C2D5}"/>
                </a:ext>
              </a:extLst>
            </p:cNvPr>
            <p:cNvSpPr/>
            <p:nvPr/>
          </p:nvSpPr>
          <p:spPr>
            <a:xfrm>
              <a:off x="2986532" y="3123695"/>
              <a:ext cx="250190" cy="268605"/>
            </a:xfrm>
            <a:custGeom>
              <a:avLst/>
              <a:gdLst/>
              <a:ahLst/>
              <a:cxnLst/>
              <a:rect l="l" t="t" r="r" b="b"/>
              <a:pathLst>
                <a:path w="250189" h="268604">
                  <a:moveTo>
                    <a:pt x="0" y="178748"/>
                  </a:moveTo>
                  <a:lnTo>
                    <a:pt x="24195" y="211226"/>
                  </a:lnTo>
                  <a:lnTo>
                    <a:pt x="25312" y="217894"/>
                  </a:lnTo>
                  <a:lnTo>
                    <a:pt x="25461" y="222101"/>
                  </a:lnTo>
                  <a:lnTo>
                    <a:pt x="25461" y="225825"/>
                  </a:lnTo>
                  <a:lnTo>
                    <a:pt x="27658" y="232665"/>
                  </a:lnTo>
                  <a:lnTo>
                    <a:pt x="32284" y="237740"/>
                  </a:lnTo>
                  <a:lnTo>
                    <a:pt x="38803" y="240898"/>
                  </a:lnTo>
                  <a:lnTo>
                    <a:pt x="46679" y="241985"/>
                  </a:lnTo>
                  <a:lnTo>
                    <a:pt x="57849" y="241985"/>
                  </a:lnTo>
                  <a:lnTo>
                    <a:pt x="57849" y="253278"/>
                  </a:lnTo>
                  <a:lnTo>
                    <a:pt x="57849" y="261504"/>
                  </a:lnTo>
                  <a:lnTo>
                    <a:pt x="64508" y="268172"/>
                  </a:lnTo>
                  <a:lnTo>
                    <a:pt x="72739" y="268172"/>
                  </a:lnTo>
                  <a:lnTo>
                    <a:pt x="176956" y="268172"/>
                  </a:lnTo>
                  <a:lnTo>
                    <a:pt x="185186" y="268172"/>
                  </a:lnTo>
                  <a:lnTo>
                    <a:pt x="191845" y="261504"/>
                  </a:lnTo>
                  <a:lnTo>
                    <a:pt x="191845" y="253278"/>
                  </a:lnTo>
                  <a:lnTo>
                    <a:pt x="191845" y="241985"/>
                  </a:lnTo>
                  <a:lnTo>
                    <a:pt x="203012" y="241985"/>
                  </a:lnTo>
                  <a:lnTo>
                    <a:pt x="210890" y="240898"/>
                  </a:lnTo>
                  <a:lnTo>
                    <a:pt x="217413" y="237740"/>
                  </a:lnTo>
                  <a:lnTo>
                    <a:pt x="222040" y="232665"/>
                  </a:lnTo>
                  <a:lnTo>
                    <a:pt x="224230" y="225825"/>
                  </a:lnTo>
                  <a:lnTo>
                    <a:pt x="224230" y="222101"/>
                  </a:lnTo>
                  <a:lnTo>
                    <a:pt x="224385" y="217894"/>
                  </a:lnTo>
                  <a:lnTo>
                    <a:pt x="225502" y="211226"/>
                  </a:lnTo>
                  <a:lnTo>
                    <a:pt x="231085" y="208991"/>
                  </a:lnTo>
                  <a:lnTo>
                    <a:pt x="241139" y="201438"/>
                  </a:lnTo>
                  <a:lnTo>
                    <a:pt x="246743" y="191356"/>
                  </a:lnTo>
                  <a:lnTo>
                    <a:pt x="249171" y="182531"/>
                  </a:lnTo>
                  <a:lnTo>
                    <a:pt x="249697" y="178748"/>
                  </a:lnTo>
                  <a:lnTo>
                    <a:pt x="191845" y="178748"/>
                  </a:lnTo>
                  <a:lnTo>
                    <a:pt x="191845" y="163792"/>
                  </a:lnTo>
                  <a:lnTo>
                    <a:pt x="203012" y="163792"/>
                  </a:lnTo>
                  <a:lnTo>
                    <a:pt x="210890" y="162701"/>
                  </a:lnTo>
                  <a:lnTo>
                    <a:pt x="217413" y="159535"/>
                  </a:lnTo>
                  <a:lnTo>
                    <a:pt x="222040" y="154454"/>
                  </a:lnTo>
                  <a:lnTo>
                    <a:pt x="224230" y="147615"/>
                  </a:lnTo>
                  <a:lnTo>
                    <a:pt x="224230" y="143892"/>
                  </a:lnTo>
                  <a:lnTo>
                    <a:pt x="224385" y="139682"/>
                  </a:lnTo>
                  <a:lnTo>
                    <a:pt x="225502" y="133011"/>
                  </a:lnTo>
                  <a:lnTo>
                    <a:pt x="231085" y="130777"/>
                  </a:lnTo>
                  <a:lnTo>
                    <a:pt x="241139" y="123224"/>
                  </a:lnTo>
                  <a:lnTo>
                    <a:pt x="246743" y="113142"/>
                  </a:lnTo>
                  <a:lnTo>
                    <a:pt x="249171" y="104317"/>
                  </a:lnTo>
                  <a:lnTo>
                    <a:pt x="249697" y="100534"/>
                  </a:lnTo>
                  <a:lnTo>
                    <a:pt x="191845" y="100534"/>
                  </a:lnTo>
                  <a:lnTo>
                    <a:pt x="191845" y="85640"/>
                  </a:lnTo>
                  <a:lnTo>
                    <a:pt x="203012" y="85640"/>
                  </a:lnTo>
                  <a:lnTo>
                    <a:pt x="210890" y="84549"/>
                  </a:lnTo>
                  <a:lnTo>
                    <a:pt x="217413" y="81381"/>
                  </a:lnTo>
                  <a:lnTo>
                    <a:pt x="222040" y="76293"/>
                  </a:lnTo>
                  <a:lnTo>
                    <a:pt x="224230" y="69443"/>
                  </a:lnTo>
                  <a:lnTo>
                    <a:pt x="224230" y="65719"/>
                  </a:lnTo>
                  <a:lnTo>
                    <a:pt x="224385" y="61509"/>
                  </a:lnTo>
                  <a:lnTo>
                    <a:pt x="225502" y="54838"/>
                  </a:lnTo>
                  <a:lnTo>
                    <a:pt x="231085" y="52604"/>
                  </a:lnTo>
                  <a:lnTo>
                    <a:pt x="241139" y="45051"/>
                  </a:lnTo>
                  <a:lnTo>
                    <a:pt x="246743" y="34969"/>
                  </a:lnTo>
                  <a:lnTo>
                    <a:pt x="249171" y="26144"/>
                  </a:lnTo>
                  <a:lnTo>
                    <a:pt x="249697" y="22361"/>
                  </a:lnTo>
                  <a:lnTo>
                    <a:pt x="191845" y="22361"/>
                  </a:lnTo>
                  <a:lnTo>
                    <a:pt x="191845" y="14893"/>
                  </a:lnTo>
                  <a:lnTo>
                    <a:pt x="191845" y="6671"/>
                  </a:lnTo>
                  <a:lnTo>
                    <a:pt x="185186" y="0"/>
                  </a:lnTo>
                  <a:lnTo>
                    <a:pt x="176955" y="0"/>
                  </a:lnTo>
                  <a:lnTo>
                    <a:pt x="72728" y="0"/>
                  </a:lnTo>
                  <a:lnTo>
                    <a:pt x="64508" y="0"/>
                  </a:lnTo>
                  <a:lnTo>
                    <a:pt x="57838" y="6671"/>
                  </a:lnTo>
                  <a:lnTo>
                    <a:pt x="57838" y="14893"/>
                  </a:lnTo>
                  <a:lnTo>
                    <a:pt x="57838" y="22340"/>
                  </a:lnTo>
                  <a:lnTo>
                    <a:pt x="0" y="22340"/>
                  </a:lnTo>
                  <a:lnTo>
                    <a:pt x="526" y="26123"/>
                  </a:lnTo>
                  <a:lnTo>
                    <a:pt x="2954" y="34949"/>
                  </a:lnTo>
                  <a:lnTo>
                    <a:pt x="8558" y="45030"/>
                  </a:lnTo>
                  <a:lnTo>
                    <a:pt x="18612" y="52583"/>
                  </a:lnTo>
                  <a:lnTo>
                    <a:pt x="24195" y="54818"/>
                  </a:lnTo>
                  <a:lnTo>
                    <a:pt x="25312" y="61489"/>
                  </a:lnTo>
                  <a:lnTo>
                    <a:pt x="25461" y="65688"/>
                  </a:lnTo>
                  <a:lnTo>
                    <a:pt x="25461" y="69412"/>
                  </a:lnTo>
                  <a:lnTo>
                    <a:pt x="27658" y="76280"/>
                  </a:lnTo>
                  <a:lnTo>
                    <a:pt x="32282" y="81377"/>
                  </a:lnTo>
                  <a:lnTo>
                    <a:pt x="38800" y="84548"/>
                  </a:lnTo>
                  <a:lnTo>
                    <a:pt x="46675" y="85640"/>
                  </a:lnTo>
                  <a:lnTo>
                    <a:pt x="57838" y="85640"/>
                  </a:lnTo>
                  <a:lnTo>
                    <a:pt x="57838" y="100534"/>
                  </a:lnTo>
                  <a:lnTo>
                    <a:pt x="0" y="100534"/>
                  </a:lnTo>
                  <a:lnTo>
                    <a:pt x="526" y="104317"/>
                  </a:lnTo>
                  <a:lnTo>
                    <a:pt x="2954" y="113142"/>
                  </a:lnTo>
                  <a:lnTo>
                    <a:pt x="8558" y="123224"/>
                  </a:lnTo>
                  <a:lnTo>
                    <a:pt x="18612" y="130777"/>
                  </a:lnTo>
                  <a:lnTo>
                    <a:pt x="24195" y="133011"/>
                  </a:lnTo>
                  <a:lnTo>
                    <a:pt x="25312" y="139682"/>
                  </a:lnTo>
                  <a:lnTo>
                    <a:pt x="25461" y="143881"/>
                  </a:lnTo>
                  <a:lnTo>
                    <a:pt x="25461" y="147605"/>
                  </a:lnTo>
                  <a:lnTo>
                    <a:pt x="27658" y="154449"/>
                  </a:lnTo>
                  <a:lnTo>
                    <a:pt x="32284" y="159534"/>
                  </a:lnTo>
                  <a:lnTo>
                    <a:pt x="38803" y="162701"/>
                  </a:lnTo>
                  <a:lnTo>
                    <a:pt x="46679" y="163792"/>
                  </a:lnTo>
                  <a:lnTo>
                    <a:pt x="57849" y="163792"/>
                  </a:lnTo>
                  <a:lnTo>
                    <a:pt x="57849" y="178748"/>
                  </a:lnTo>
                  <a:lnTo>
                    <a:pt x="0" y="178748"/>
                  </a:lnTo>
                  <a:close/>
                </a:path>
                <a:path w="250189" h="268604">
                  <a:moveTo>
                    <a:pt x="46676" y="234538"/>
                  </a:moveTo>
                  <a:lnTo>
                    <a:pt x="40581" y="234538"/>
                  </a:lnTo>
                  <a:lnTo>
                    <a:pt x="33825" y="232125"/>
                  </a:lnTo>
                  <a:lnTo>
                    <a:pt x="32903" y="225385"/>
                  </a:lnTo>
                  <a:lnTo>
                    <a:pt x="32903" y="221838"/>
                  </a:lnTo>
                  <a:lnTo>
                    <a:pt x="32552" y="211929"/>
                  </a:lnTo>
                  <a:lnTo>
                    <a:pt x="28457" y="204905"/>
                  </a:lnTo>
                  <a:lnTo>
                    <a:pt x="21363" y="202061"/>
                  </a:lnTo>
                  <a:lnTo>
                    <a:pt x="14350" y="199289"/>
                  </a:lnTo>
                  <a:lnTo>
                    <a:pt x="10813" y="192007"/>
                  </a:lnTo>
                  <a:lnTo>
                    <a:pt x="9079" y="186195"/>
                  </a:lnTo>
                  <a:lnTo>
                    <a:pt x="57839" y="186195"/>
                  </a:lnTo>
                  <a:lnTo>
                    <a:pt x="57839" y="234538"/>
                  </a:lnTo>
                  <a:lnTo>
                    <a:pt x="46676" y="234538"/>
                  </a:lnTo>
                  <a:close/>
                </a:path>
                <a:path w="250189" h="268604">
                  <a:moveTo>
                    <a:pt x="191845" y="186195"/>
                  </a:moveTo>
                  <a:lnTo>
                    <a:pt x="240609" y="186195"/>
                  </a:lnTo>
                  <a:lnTo>
                    <a:pt x="238851" y="191997"/>
                  </a:lnTo>
                  <a:lnTo>
                    <a:pt x="235304" y="199309"/>
                  </a:lnTo>
                  <a:lnTo>
                    <a:pt x="228304" y="202081"/>
                  </a:lnTo>
                  <a:lnTo>
                    <a:pt x="221231" y="204905"/>
                  </a:lnTo>
                  <a:lnTo>
                    <a:pt x="217137" y="211929"/>
                  </a:lnTo>
                  <a:lnTo>
                    <a:pt x="216765" y="221838"/>
                  </a:lnTo>
                  <a:lnTo>
                    <a:pt x="216765" y="225385"/>
                  </a:lnTo>
                  <a:lnTo>
                    <a:pt x="215844" y="232129"/>
                  </a:lnTo>
                  <a:lnTo>
                    <a:pt x="209082" y="234538"/>
                  </a:lnTo>
                  <a:lnTo>
                    <a:pt x="202992" y="234538"/>
                  </a:lnTo>
                  <a:lnTo>
                    <a:pt x="191845" y="234538"/>
                  </a:lnTo>
                  <a:lnTo>
                    <a:pt x="191845" y="186195"/>
                  </a:lnTo>
                  <a:close/>
                </a:path>
                <a:path w="250189" h="268604">
                  <a:moveTo>
                    <a:pt x="240640" y="107981"/>
                  </a:moveTo>
                  <a:lnTo>
                    <a:pt x="238882" y="113783"/>
                  </a:lnTo>
                  <a:lnTo>
                    <a:pt x="235325" y="121096"/>
                  </a:lnTo>
                  <a:lnTo>
                    <a:pt x="228335" y="123857"/>
                  </a:lnTo>
                  <a:lnTo>
                    <a:pt x="221262" y="126691"/>
                  </a:lnTo>
                  <a:lnTo>
                    <a:pt x="217168" y="133714"/>
                  </a:lnTo>
                  <a:lnTo>
                    <a:pt x="216795" y="143623"/>
                  </a:lnTo>
                  <a:lnTo>
                    <a:pt x="216795" y="147170"/>
                  </a:lnTo>
                  <a:lnTo>
                    <a:pt x="215875" y="153924"/>
                  </a:lnTo>
                  <a:lnTo>
                    <a:pt x="209103" y="156345"/>
                  </a:lnTo>
                  <a:lnTo>
                    <a:pt x="203023" y="156345"/>
                  </a:lnTo>
                  <a:lnTo>
                    <a:pt x="191845" y="156345"/>
                  </a:lnTo>
                  <a:lnTo>
                    <a:pt x="191845" y="107981"/>
                  </a:lnTo>
                  <a:lnTo>
                    <a:pt x="240640" y="107981"/>
                  </a:lnTo>
                  <a:close/>
                </a:path>
                <a:path w="250189" h="268604">
                  <a:moveTo>
                    <a:pt x="240639" y="29808"/>
                  </a:moveTo>
                  <a:lnTo>
                    <a:pt x="238882" y="35611"/>
                  </a:lnTo>
                  <a:lnTo>
                    <a:pt x="235345" y="42913"/>
                  </a:lnTo>
                  <a:lnTo>
                    <a:pt x="228314" y="45685"/>
                  </a:lnTo>
                  <a:lnTo>
                    <a:pt x="221242" y="48519"/>
                  </a:lnTo>
                  <a:lnTo>
                    <a:pt x="217147" y="55542"/>
                  </a:lnTo>
                  <a:lnTo>
                    <a:pt x="216775" y="65450"/>
                  </a:lnTo>
                  <a:lnTo>
                    <a:pt x="216775" y="68998"/>
                  </a:lnTo>
                  <a:lnTo>
                    <a:pt x="215885" y="75772"/>
                  </a:lnTo>
                  <a:lnTo>
                    <a:pt x="209113" y="78193"/>
                  </a:lnTo>
                  <a:lnTo>
                    <a:pt x="203012" y="78193"/>
                  </a:lnTo>
                  <a:lnTo>
                    <a:pt x="191845" y="78193"/>
                  </a:lnTo>
                  <a:lnTo>
                    <a:pt x="191845" y="29808"/>
                  </a:lnTo>
                  <a:lnTo>
                    <a:pt x="240639" y="29808"/>
                  </a:lnTo>
                  <a:close/>
                </a:path>
                <a:path w="250189" h="268604">
                  <a:moveTo>
                    <a:pt x="65283" y="14893"/>
                  </a:moveTo>
                  <a:lnTo>
                    <a:pt x="65283" y="10777"/>
                  </a:lnTo>
                  <a:lnTo>
                    <a:pt x="68623" y="7446"/>
                  </a:lnTo>
                  <a:lnTo>
                    <a:pt x="72728" y="7446"/>
                  </a:lnTo>
                  <a:lnTo>
                    <a:pt x="176955" y="7446"/>
                  </a:lnTo>
                  <a:lnTo>
                    <a:pt x="181071" y="7446"/>
                  </a:lnTo>
                  <a:lnTo>
                    <a:pt x="184400" y="10777"/>
                  </a:lnTo>
                  <a:lnTo>
                    <a:pt x="184400" y="14893"/>
                  </a:lnTo>
                  <a:lnTo>
                    <a:pt x="184400" y="253278"/>
                  </a:lnTo>
                  <a:lnTo>
                    <a:pt x="184400" y="257392"/>
                  </a:lnTo>
                  <a:lnTo>
                    <a:pt x="181071" y="260725"/>
                  </a:lnTo>
                  <a:lnTo>
                    <a:pt x="176956" y="260725"/>
                  </a:lnTo>
                  <a:lnTo>
                    <a:pt x="72728" y="260725"/>
                  </a:lnTo>
                  <a:lnTo>
                    <a:pt x="68623" y="260725"/>
                  </a:lnTo>
                  <a:lnTo>
                    <a:pt x="65283" y="257392"/>
                  </a:lnTo>
                  <a:lnTo>
                    <a:pt x="65283" y="253278"/>
                  </a:lnTo>
                  <a:lnTo>
                    <a:pt x="65283" y="14893"/>
                  </a:lnTo>
                  <a:close/>
                </a:path>
                <a:path w="250189" h="268604">
                  <a:moveTo>
                    <a:pt x="46675" y="78193"/>
                  </a:moveTo>
                  <a:lnTo>
                    <a:pt x="40585" y="78193"/>
                  </a:lnTo>
                  <a:lnTo>
                    <a:pt x="33825" y="75772"/>
                  </a:lnTo>
                  <a:lnTo>
                    <a:pt x="32902" y="68998"/>
                  </a:lnTo>
                  <a:lnTo>
                    <a:pt x="32902" y="65450"/>
                  </a:lnTo>
                  <a:lnTo>
                    <a:pt x="32552" y="55542"/>
                  </a:lnTo>
                  <a:lnTo>
                    <a:pt x="28457" y="48519"/>
                  </a:lnTo>
                  <a:lnTo>
                    <a:pt x="21363" y="45674"/>
                  </a:lnTo>
                  <a:lnTo>
                    <a:pt x="14349" y="42902"/>
                  </a:lnTo>
                  <a:lnTo>
                    <a:pt x="10813" y="35600"/>
                  </a:lnTo>
                  <a:lnTo>
                    <a:pt x="9079" y="29808"/>
                  </a:lnTo>
                  <a:lnTo>
                    <a:pt x="57838" y="29808"/>
                  </a:lnTo>
                  <a:lnTo>
                    <a:pt x="57838" y="78193"/>
                  </a:lnTo>
                  <a:lnTo>
                    <a:pt x="46675" y="78193"/>
                  </a:lnTo>
                  <a:close/>
                </a:path>
                <a:path w="250189" h="268604">
                  <a:moveTo>
                    <a:pt x="46675" y="156345"/>
                  </a:moveTo>
                  <a:lnTo>
                    <a:pt x="40581" y="156345"/>
                  </a:lnTo>
                  <a:lnTo>
                    <a:pt x="33825" y="153924"/>
                  </a:lnTo>
                  <a:lnTo>
                    <a:pt x="32903" y="147170"/>
                  </a:lnTo>
                  <a:lnTo>
                    <a:pt x="32903" y="143623"/>
                  </a:lnTo>
                  <a:lnTo>
                    <a:pt x="32552" y="133714"/>
                  </a:lnTo>
                  <a:lnTo>
                    <a:pt x="28457" y="126701"/>
                  </a:lnTo>
                  <a:lnTo>
                    <a:pt x="21363" y="123847"/>
                  </a:lnTo>
                  <a:lnTo>
                    <a:pt x="14349" y="121075"/>
                  </a:lnTo>
                  <a:lnTo>
                    <a:pt x="10813" y="113793"/>
                  </a:lnTo>
                  <a:lnTo>
                    <a:pt x="9079" y="107981"/>
                  </a:lnTo>
                  <a:lnTo>
                    <a:pt x="57838" y="107981"/>
                  </a:lnTo>
                  <a:lnTo>
                    <a:pt x="57839" y="156345"/>
                  </a:lnTo>
                  <a:lnTo>
                    <a:pt x="46675" y="156345"/>
                  </a:lnTo>
                  <a:close/>
                </a:path>
              </a:pathLst>
            </a:custGeom>
            <a:ln w="965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6" name="object 20">
              <a:extLst>
                <a:ext uri="{FF2B5EF4-FFF2-40B4-BE49-F238E27FC236}">
                  <a16:creationId xmlns:a16="http://schemas.microsoft.com/office/drawing/2014/main" id="{3E87201A-1866-5B4B-2CED-8E49349B84E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848" y="2901687"/>
              <a:ext cx="195775" cy="310147"/>
            </a:xfrm>
            <a:prstGeom prst="rect">
              <a:avLst/>
            </a:prstGeom>
          </p:spPr>
        </p:pic>
        <p:pic>
          <p:nvPicPr>
            <p:cNvPr id="127" name="object 21">
              <a:extLst>
                <a:ext uri="{FF2B5EF4-FFF2-40B4-BE49-F238E27FC236}">
                  <a16:creationId xmlns:a16="http://schemas.microsoft.com/office/drawing/2014/main" id="{76F7A451-78F6-B93E-7D54-AADA4F87D0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06" y="1703901"/>
              <a:ext cx="1770677" cy="1012445"/>
            </a:xfrm>
            <a:prstGeom prst="rect">
              <a:avLst/>
            </a:prstGeom>
          </p:spPr>
        </p:pic>
        <p:sp>
          <p:nvSpPr>
            <p:cNvPr id="128" name="object 22">
              <a:extLst>
                <a:ext uri="{FF2B5EF4-FFF2-40B4-BE49-F238E27FC236}">
                  <a16:creationId xmlns:a16="http://schemas.microsoft.com/office/drawing/2014/main" id="{DE3924A3-41F7-EC25-2555-B7DDBD8A84AE}"/>
                </a:ext>
              </a:extLst>
            </p:cNvPr>
            <p:cNvSpPr/>
            <p:nvPr/>
          </p:nvSpPr>
          <p:spPr>
            <a:xfrm>
              <a:off x="2132725" y="2326989"/>
              <a:ext cx="238760" cy="298450"/>
            </a:xfrm>
            <a:custGeom>
              <a:avLst/>
              <a:gdLst/>
              <a:ahLst/>
              <a:cxnLst/>
              <a:rect l="l" t="t" r="r" b="b"/>
              <a:pathLst>
                <a:path w="238760" h="298450">
                  <a:moveTo>
                    <a:pt x="0" y="0"/>
                  </a:moveTo>
                  <a:lnTo>
                    <a:pt x="0" y="297878"/>
                  </a:lnTo>
                  <a:lnTo>
                    <a:pt x="238229" y="297879"/>
                  </a:lnTo>
                  <a:lnTo>
                    <a:pt x="238229" y="0"/>
                  </a:lnTo>
                  <a:lnTo>
                    <a:pt x="0" y="0"/>
                  </a:lnTo>
                  <a:close/>
                </a:path>
              </a:pathLst>
            </a:custGeom>
            <a:ln w="965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9" name="object 23">
              <a:extLst>
                <a:ext uri="{FF2B5EF4-FFF2-40B4-BE49-F238E27FC236}">
                  <a16:creationId xmlns:a16="http://schemas.microsoft.com/office/drawing/2014/main" id="{2DDEFC63-A9E7-8DA5-4933-525C2C62DA7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5340" y="2329606"/>
              <a:ext cx="233000" cy="292645"/>
            </a:xfrm>
            <a:prstGeom prst="rect">
              <a:avLst/>
            </a:prstGeom>
          </p:spPr>
        </p:pic>
        <p:sp>
          <p:nvSpPr>
            <p:cNvPr id="130" name="object 24">
              <a:extLst>
                <a:ext uri="{FF2B5EF4-FFF2-40B4-BE49-F238E27FC236}">
                  <a16:creationId xmlns:a16="http://schemas.microsoft.com/office/drawing/2014/main" id="{66A1F418-9534-04F4-E8D5-515A02F76368}"/>
                </a:ext>
              </a:extLst>
            </p:cNvPr>
            <p:cNvSpPr/>
            <p:nvPr/>
          </p:nvSpPr>
          <p:spPr>
            <a:xfrm>
              <a:off x="2355580" y="3017947"/>
              <a:ext cx="268605" cy="264795"/>
            </a:xfrm>
            <a:custGeom>
              <a:avLst/>
              <a:gdLst/>
              <a:ahLst/>
              <a:cxnLst/>
              <a:rect l="l" t="t" r="r" b="b"/>
              <a:pathLst>
                <a:path w="268605" h="264795">
                  <a:moveTo>
                    <a:pt x="70721" y="194846"/>
                  </a:moveTo>
                  <a:lnTo>
                    <a:pt x="197283" y="194846"/>
                  </a:lnTo>
                  <a:lnTo>
                    <a:pt x="197283" y="69850"/>
                  </a:lnTo>
                  <a:lnTo>
                    <a:pt x="70721" y="69850"/>
                  </a:lnTo>
                  <a:lnTo>
                    <a:pt x="70721" y="194846"/>
                  </a:lnTo>
                  <a:close/>
                </a:path>
                <a:path w="268605" h="264795">
                  <a:moveTo>
                    <a:pt x="78166" y="77203"/>
                  </a:moveTo>
                  <a:lnTo>
                    <a:pt x="189838" y="77203"/>
                  </a:lnTo>
                  <a:lnTo>
                    <a:pt x="189838" y="187494"/>
                  </a:lnTo>
                  <a:lnTo>
                    <a:pt x="78166" y="187494"/>
                  </a:lnTo>
                  <a:lnTo>
                    <a:pt x="78166" y="77203"/>
                  </a:lnTo>
                  <a:close/>
                </a:path>
                <a:path w="268605" h="264795">
                  <a:moveTo>
                    <a:pt x="268008" y="62498"/>
                  </a:moveTo>
                  <a:lnTo>
                    <a:pt x="268008" y="55145"/>
                  </a:lnTo>
                  <a:lnTo>
                    <a:pt x="234507" y="55145"/>
                  </a:lnTo>
                  <a:lnTo>
                    <a:pt x="234507" y="51469"/>
                  </a:lnTo>
                  <a:lnTo>
                    <a:pt x="212172" y="33087"/>
                  </a:lnTo>
                  <a:lnTo>
                    <a:pt x="212172" y="0"/>
                  </a:lnTo>
                  <a:lnTo>
                    <a:pt x="204728" y="0"/>
                  </a:lnTo>
                  <a:lnTo>
                    <a:pt x="204728" y="33087"/>
                  </a:lnTo>
                  <a:lnTo>
                    <a:pt x="182393" y="33087"/>
                  </a:lnTo>
                  <a:lnTo>
                    <a:pt x="182393" y="0"/>
                  </a:lnTo>
                  <a:lnTo>
                    <a:pt x="174948" y="0"/>
                  </a:lnTo>
                  <a:lnTo>
                    <a:pt x="174948" y="33087"/>
                  </a:lnTo>
                  <a:lnTo>
                    <a:pt x="152614" y="33087"/>
                  </a:lnTo>
                  <a:lnTo>
                    <a:pt x="152614" y="0"/>
                  </a:lnTo>
                  <a:lnTo>
                    <a:pt x="145169" y="0"/>
                  </a:lnTo>
                  <a:lnTo>
                    <a:pt x="145169" y="33087"/>
                  </a:lnTo>
                  <a:lnTo>
                    <a:pt x="122835" y="33087"/>
                  </a:lnTo>
                  <a:lnTo>
                    <a:pt x="122835" y="0"/>
                  </a:lnTo>
                  <a:lnTo>
                    <a:pt x="115390" y="0"/>
                  </a:lnTo>
                  <a:lnTo>
                    <a:pt x="115390" y="33087"/>
                  </a:lnTo>
                  <a:lnTo>
                    <a:pt x="93055" y="33087"/>
                  </a:lnTo>
                  <a:lnTo>
                    <a:pt x="93055" y="0"/>
                  </a:lnTo>
                  <a:lnTo>
                    <a:pt x="85611" y="0"/>
                  </a:lnTo>
                  <a:lnTo>
                    <a:pt x="85611" y="33087"/>
                  </a:lnTo>
                  <a:lnTo>
                    <a:pt x="63276" y="33087"/>
                  </a:lnTo>
                  <a:lnTo>
                    <a:pt x="63276" y="0"/>
                  </a:lnTo>
                  <a:lnTo>
                    <a:pt x="55836" y="0"/>
                  </a:lnTo>
                  <a:lnTo>
                    <a:pt x="55836" y="33087"/>
                  </a:lnTo>
                  <a:lnTo>
                    <a:pt x="52113" y="33087"/>
                  </a:lnTo>
                  <a:lnTo>
                    <a:pt x="44872" y="34536"/>
                  </a:lnTo>
                  <a:lnTo>
                    <a:pt x="38958" y="38475"/>
                  </a:lnTo>
                  <a:lnTo>
                    <a:pt x="34969" y="44315"/>
                  </a:lnTo>
                  <a:lnTo>
                    <a:pt x="33501" y="51468"/>
                  </a:lnTo>
                  <a:lnTo>
                    <a:pt x="33501" y="55145"/>
                  </a:lnTo>
                  <a:lnTo>
                    <a:pt x="0" y="55145"/>
                  </a:lnTo>
                  <a:lnTo>
                    <a:pt x="0" y="62497"/>
                  </a:lnTo>
                  <a:lnTo>
                    <a:pt x="33501" y="62498"/>
                  </a:lnTo>
                  <a:lnTo>
                    <a:pt x="33501" y="84556"/>
                  </a:lnTo>
                  <a:lnTo>
                    <a:pt x="0" y="84556"/>
                  </a:lnTo>
                  <a:lnTo>
                    <a:pt x="0" y="91908"/>
                  </a:lnTo>
                  <a:lnTo>
                    <a:pt x="33501" y="91908"/>
                  </a:lnTo>
                  <a:lnTo>
                    <a:pt x="33501" y="113966"/>
                  </a:lnTo>
                  <a:lnTo>
                    <a:pt x="0" y="113966"/>
                  </a:lnTo>
                  <a:lnTo>
                    <a:pt x="0" y="121319"/>
                  </a:lnTo>
                  <a:lnTo>
                    <a:pt x="33501" y="121319"/>
                  </a:lnTo>
                  <a:lnTo>
                    <a:pt x="33501" y="143377"/>
                  </a:lnTo>
                  <a:lnTo>
                    <a:pt x="0" y="143377"/>
                  </a:lnTo>
                  <a:lnTo>
                    <a:pt x="0" y="150730"/>
                  </a:lnTo>
                  <a:lnTo>
                    <a:pt x="33501" y="150730"/>
                  </a:lnTo>
                  <a:lnTo>
                    <a:pt x="33501" y="172788"/>
                  </a:lnTo>
                  <a:lnTo>
                    <a:pt x="0" y="172788"/>
                  </a:lnTo>
                  <a:lnTo>
                    <a:pt x="0" y="180141"/>
                  </a:lnTo>
                  <a:lnTo>
                    <a:pt x="33501" y="180141"/>
                  </a:lnTo>
                  <a:lnTo>
                    <a:pt x="33501" y="202199"/>
                  </a:lnTo>
                  <a:lnTo>
                    <a:pt x="0" y="202199"/>
                  </a:lnTo>
                  <a:lnTo>
                    <a:pt x="0" y="209552"/>
                  </a:lnTo>
                  <a:lnTo>
                    <a:pt x="33501" y="209552"/>
                  </a:lnTo>
                  <a:lnTo>
                    <a:pt x="33501" y="213228"/>
                  </a:lnTo>
                  <a:lnTo>
                    <a:pt x="55836" y="231610"/>
                  </a:lnTo>
                  <a:lnTo>
                    <a:pt x="55836" y="264697"/>
                  </a:lnTo>
                  <a:lnTo>
                    <a:pt x="63276" y="264697"/>
                  </a:lnTo>
                  <a:lnTo>
                    <a:pt x="63276" y="231610"/>
                  </a:lnTo>
                  <a:lnTo>
                    <a:pt x="85611" y="231610"/>
                  </a:lnTo>
                  <a:lnTo>
                    <a:pt x="85611" y="264697"/>
                  </a:lnTo>
                  <a:lnTo>
                    <a:pt x="93056" y="264697"/>
                  </a:lnTo>
                  <a:lnTo>
                    <a:pt x="93056" y="231610"/>
                  </a:lnTo>
                  <a:lnTo>
                    <a:pt x="115390" y="231610"/>
                  </a:lnTo>
                  <a:lnTo>
                    <a:pt x="115390" y="264697"/>
                  </a:lnTo>
                  <a:lnTo>
                    <a:pt x="122835" y="264697"/>
                  </a:lnTo>
                  <a:lnTo>
                    <a:pt x="122835" y="231610"/>
                  </a:lnTo>
                  <a:lnTo>
                    <a:pt x="145169" y="231610"/>
                  </a:lnTo>
                  <a:lnTo>
                    <a:pt x="145169" y="264697"/>
                  </a:lnTo>
                  <a:lnTo>
                    <a:pt x="152614" y="264697"/>
                  </a:lnTo>
                  <a:lnTo>
                    <a:pt x="152614" y="231610"/>
                  </a:lnTo>
                  <a:lnTo>
                    <a:pt x="174948" y="231610"/>
                  </a:lnTo>
                  <a:lnTo>
                    <a:pt x="174948" y="264697"/>
                  </a:lnTo>
                  <a:lnTo>
                    <a:pt x="182393" y="264697"/>
                  </a:lnTo>
                  <a:lnTo>
                    <a:pt x="182393" y="231610"/>
                  </a:lnTo>
                  <a:lnTo>
                    <a:pt x="204728" y="231610"/>
                  </a:lnTo>
                  <a:lnTo>
                    <a:pt x="204728" y="264697"/>
                  </a:lnTo>
                  <a:lnTo>
                    <a:pt x="212172" y="264697"/>
                  </a:lnTo>
                  <a:lnTo>
                    <a:pt x="212172" y="231610"/>
                  </a:lnTo>
                  <a:lnTo>
                    <a:pt x="215895" y="231610"/>
                  </a:lnTo>
                  <a:lnTo>
                    <a:pt x="223138" y="230160"/>
                  </a:lnTo>
                  <a:lnTo>
                    <a:pt x="229051" y="226220"/>
                  </a:lnTo>
                  <a:lnTo>
                    <a:pt x="233040" y="220379"/>
                  </a:lnTo>
                  <a:lnTo>
                    <a:pt x="234507" y="213228"/>
                  </a:lnTo>
                  <a:lnTo>
                    <a:pt x="234507" y="209552"/>
                  </a:lnTo>
                  <a:lnTo>
                    <a:pt x="268008" y="209552"/>
                  </a:lnTo>
                  <a:lnTo>
                    <a:pt x="268008" y="202199"/>
                  </a:lnTo>
                  <a:lnTo>
                    <a:pt x="234507" y="202199"/>
                  </a:lnTo>
                  <a:lnTo>
                    <a:pt x="234507" y="180141"/>
                  </a:lnTo>
                  <a:lnTo>
                    <a:pt x="268008" y="180141"/>
                  </a:lnTo>
                  <a:lnTo>
                    <a:pt x="268008" y="172788"/>
                  </a:lnTo>
                  <a:lnTo>
                    <a:pt x="234507" y="172788"/>
                  </a:lnTo>
                  <a:lnTo>
                    <a:pt x="234507" y="150730"/>
                  </a:lnTo>
                  <a:lnTo>
                    <a:pt x="268008" y="150730"/>
                  </a:lnTo>
                  <a:lnTo>
                    <a:pt x="268008" y="143378"/>
                  </a:lnTo>
                  <a:lnTo>
                    <a:pt x="234507" y="143377"/>
                  </a:lnTo>
                  <a:lnTo>
                    <a:pt x="234507" y="121319"/>
                  </a:lnTo>
                  <a:lnTo>
                    <a:pt x="268008" y="121319"/>
                  </a:lnTo>
                  <a:lnTo>
                    <a:pt x="268008" y="113967"/>
                  </a:lnTo>
                  <a:lnTo>
                    <a:pt x="234507" y="113967"/>
                  </a:lnTo>
                  <a:lnTo>
                    <a:pt x="234507" y="91909"/>
                  </a:lnTo>
                  <a:lnTo>
                    <a:pt x="268008" y="91909"/>
                  </a:lnTo>
                  <a:lnTo>
                    <a:pt x="268008" y="84556"/>
                  </a:lnTo>
                  <a:lnTo>
                    <a:pt x="234507" y="84556"/>
                  </a:lnTo>
                  <a:lnTo>
                    <a:pt x="234507" y="62498"/>
                  </a:lnTo>
                  <a:lnTo>
                    <a:pt x="268008" y="62498"/>
                  </a:lnTo>
                  <a:close/>
                </a:path>
              </a:pathLst>
            </a:custGeom>
            <a:ln w="9598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1" name="object 25">
              <a:extLst>
                <a:ext uri="{FF2B5EF4-FFF2-40B4-BE49-F238E27FC236}">
                  <a16:creationId xmlns:a16="http://schemas.microsoft.com/office/drawing/2014/main" id="{78D61477-AD80-7F65-BA26-9716F54E0EE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727" y="3053588"/>
              <a:ext cx="195714" cy="193416"/>
            </a:xfrm>
            <a:prstGeom prst="rect">
              <a:avLst/>
            </a:prstGeom>
          </p:spPr>
        </p:pic>
      </p:grpSp>
      <p:sp>
        <p:nvSpPr>
          <p:cNvPr id="132" name="object 26">
            <a:extLst>
              <a:ext uri="{FF2B5EF4-FFF2-40B4-BE49-F238E27FC236}">
                <a16:creationId xmlns:a16="http://schemas.microsoft.com/office/drawing/2014/main" id="{ACF11391-4D05-2DAE-E774-899EAEC97C00}"/>
              </a:ext>
            </a:extLst>
          </p:cNvPr>
          <p:cNvSpPr txBox="1"/>
          <p:nvPr/>
        </p:nvSpPr>
        <p:spPr>
          <a:xfrm>
            <a:off x="4013072" y="1445209"/>
            <a:ext cx="7105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0" dirty="0">
                <a:solidFill>
                  <a:srgbClr val="6B86C1"/>
                </a:solidFill>
                <a:latin typeface="Arial"/>
                <a:cs typeface="Arial"/>
              </a:rPr>
              <a:t>Connectivity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3" name="object 27">
            <a:extLst>
              <a:ext uri="{FF2B5EF4-FFF2-40B4-BE49-F238E27FC236}">
                <a16:creationId xmlns:a16="http://schemas.microsoft.com/office/drawing/2014/main" id="{DDF7C06B-34C0-641A-0E89-1E82E405BCE2}"/>
              </a:ext>
            </a:extLst>
          </p:cNvPr>
          <p:cNvSpPr txBox="1"/>
          <p:nvPr/>
        </p:nvSpPr>
        <p:spPr>
          <a:xfrm>
            <a:off x="4013072" y="1587500"/>
            <a:ext cx="1675764" cy="755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41275" indent="-173990">
              <a:spcBef>
                <a:spcPts val="90"/>
              </a:spcBef>
              <a:buFontTx/>
              <a:buChar char="•"/>
              <a:tabLst>
                <a:tab pos="186055" algn="l"/>
              </a:tabLst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These</a:t>
            </a:r>
            <a:r>
              <a:rPr sz="800" kern="0" spc="-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devices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communicate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with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each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other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internet,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facilitating</a:t>
            </a:r>
            <a:r>
              <a:rPr sz="80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autonomous</a:t>
            </a:r>
            <a:r>
              <a:rPr sz="800" kern="0" spc="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data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exchange</a:t>
            </a:r>
            <a:r>
              <a:rPr sz="800" kern="0" spc="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actions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across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86055" marR="5080">
              <a:lnSpc>
                <a:spcPts val="969"/>
              </a:lnSpc>
              <a:spcBef>
                <a:spcPts val="5"/>
              </a:spcBef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various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environments</a:t>
            </a:r>
            <a:r>
              <a:rPr sz="800" kern="0" spc="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like</a:t>
            </a:r>
            <a:r>
              <a:rPr sz="800" kern="0" spc="-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homes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cities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34" name="object 28">
            <a:extLst>
              <a:ext uri="{FF2B5EF4-FFF2-40B4-BE49-F238E27FC236}">
                <a16:creationId xmlns:a16="http://schemas.microsoft.com/office/drawing/2014/main" id="{3E672ED6-AE06-DAA9-9453-ADD47EC0B05B}"/>
              </a:ext>
            </a:extLst>
          </p:cNvPr>
          <p:cNvSpPr txBox="1"/>
          <p:nvPr/>
        </p:nvSpPr>
        <p:spPr>
          <a:xfrm>
            <a:off x="4013072" y="2506726"/>
            <a:ext cx="633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kern="0" spc="-10" dirty="0">
                <a:solidFill>
                  <a:srgbClr val="506691"/>
                </a:solidFill>
                <a:latin typeface="Arial"/>
                <a:cs typeface="Arial"/>
              </a:rPr>
              <a:t>Challenges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5" name="object 29">
            <a:extLst>
              <a:ext uri="{FF2B5EF4-FFF2-40B4-BE49-F238E27FC236}">
                <a16:creationId xmlns:a16="http://schemas.microsoft.com/office/drawing/2014/main" id="{BE4636CD-7C3E-800C-0108-A93AB2B7035E}"/>
              </a:ext>
            </a:extLst>
          </p:cNvPr>
          <p:cNvSpPr txBox="1"/>
          <p:nvPr/>
        </p:nvSpPr>
        <p:spPr>
          <a:xfrm>
            <a:off x="4013072" y="2648457"/>
            <a:ext cx="1662430" cy="755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5080" indent="-173990">
              <a:lnSpc>
                <a:spcPct val="99800"/>
              </a:lnSpc>
              <a:spcBef>
                <a:spcPts val="90"/>
              </a:spcBef>
              <a:buFontTx/>
              <a:buChar char="•"/>
              <a:tabLst>
                <a:tab pos="186055" algn="l"/>
              </a:tabLst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Successful</a:t>
            </a:r>
            <a:r>
              <a:rPr sz="800" kern="0" spc="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IoT</a:t>
            </a:r>
            <a:r>
              <a:rPr sz="8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implementation involves</a:t>
            </a:r>
            <a:r>
              <a:rPr sz="80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tackling</a:t>
            </a:r>
            <a:r>
              <a:rPr sz="800" kern="0" spc="7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issues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 like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data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security,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device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interoperability,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complex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management, necessitating</a:t>
            </a:r>
            <a:r>
              <a:rPr sz="800" kern="0" spc="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strategic</a:t>
            </a:r>
            <a:r>
              <a:rPr sz="8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planning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robust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security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36" name="object 30">
            <a:extLst>
              <a:ext uri="{FF2B5EF4-FFF2-40B4-BE49-F238E27FC236}">
                <a16:creationId xmlns:a16="http://schemas.microsoft.com/office/drawing/2014/main" id="{6DAF255D-99BF-7505-613A-64B7C116B730}"/>
              </a:ext>
            </a:extLst>
          </p:cNvPr>
          <p:cNvSpPr txBox="1"/>
          <p:nvPr/>
        </p:nvSpPr>
        <p:spPr>
          <a:xfrm>
            <a:off x="600252" y="1445209"/>
            <a:ext cx="1374140" cy="122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spcBef>
                <a:spcPts val="100"/>
              </a:spcBef>
            </a:pPr>
            <a:r>
              <a:rPr sz="900" b="1" kern="0" spc="-10" dirty="0">
                <a:solidFill>
                  <a:srgbClr val="6B86C1"/>
                </a:solidFill>
                <a:latin typeface="Arial"/>
                <a:cs typeface="Arial"/>
              </a:rPr>
              <a:t>Definition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08279" marR="5080" indent="-173990">
              <a:spcBef>
                <a:spcPts val="30"/>
              </a:spcBef>
              <a:buFontTx/>
              <a:buChar char="•"/>
              <a:tabLst>
                <a:tab pos="208279" algn="l"/>
              </a:tabLst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IoT</a:t>
            </a:r>
            <a:r>
              <a:rPr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connects</a:t>
            </a:r>
            <a:r>
              <a:rPr sz="800" kern="0" spc="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physical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objects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with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embedded sensors,</a:t>
            </a:r>
            <a:r>
              <a:rPr sz="800" kern="0" spc="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software,</a:t>
            </a:r>
            <a:r>
              <a:rPr sz="8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connectivity</a:t>
            </a:r>
            <a:r>
              <a:rPr sz="800" kern="0" spc="8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collect</a:t>
            </a:r>
            <a:r>
              <a:rPr sz="800" kern="0" spc="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exchange</a:t>
            </a:r>
            <a:r>
              <a:rPr sz="800" kern="0" spc="8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data,</a:t>
            </a:r>
            <a:r>
              <a:rPr sz="8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ranging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from</a:t>
            </a:r>
            <a:r>
              <a:rPr sz="8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household</a:t>
            </a:r>
            <a:r>
              <a:rPr sz="800" kern="0" spc="12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items</a:t>
            </a:r>
            <a:r>
              <a:rPr sz="8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to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industrial</a:t>
            </a:r>
            <a:r>
              <a:rPr sz="8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tools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>
              <a:spcBef>
                <a:spcPts val="525"/>
              </a:spcBef>
            </a:pPr>
            <a:r>
              <a:rPr sz="900" b="1" kern="0" spc="-10" dirty="0">
                <a:solidFill>
                  <a:srgbClr val="374662"/>
                </a:solidFill>
                <a:latin typeface="Arial"/>
                <a:cs typeface="Arial"/>
              </a:rPr>
              <a:t>Applications</a:t>
            </a:r>
            <a:endParaRPr sz="9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7" name="object 31">
            <a:extLst>
              <a:ext uri="{FF2B5EF4-FFF2-40B4-BE49-F238E27FC236}">
                <a16:creationId xmlns:a16="http://schemas.microsoft.com/office/drawing/2014/main" id="{F824899A-BA6D-8B23-0AD5-BF8EC77E3A01}"/>
              </a:ext>
            </a:extLst>
          </p:cNvPr>
          <p:cNvSpPr txBox="1"/>
          <p:nvPr/>
        </p:nvSpPr>
        <p:spPr>
          <a:xfrm>
            <a:off x="600252" y="2648457"/>
            <a:ext cx="1580515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5080" indent="-173990">
              <a:lnSpc>
                <a:spcPct val="100099"/>
              </a:lnSpc>
              <a:spcBef>
                <a:spcPts val="90"/>
              </a:spcBef>
              <a:buFontTx/>
              <a:buChar char="•"/>
              <a:tabLst>
                <a:tab pos="186055" algn="l"/>
              </a:tabLst>
            </a:pP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IoT</a:t>
            </a:r>
            <a:r>
              <a:rPr sz="8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enhances</a:t>
            </a:r>
            <a:r>
              <a:rPr sz="800" kern="0" spc="10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global</a:t>
            </a:r>
            <a:r>
              <a:rPr sz="8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efficiency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operations</a:t>
            </a:r>
            <a:r>
              <a:rPr sz="8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with</a:t>
            </a:r>
            <a:r>
              <a:rPr sz="8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advanced solutions</a:t>
            </a:r>
            <a:r>
              <a:rPr sz="8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like</a:t>
            </a:r>
            <a:r>
              <a:rPr sz="800" kern="0" spc="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energy management</a:t>
            </a:r>
            <a:r>
              <a:rPr sz="800" kern="0" spc="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supply</a:t>
            </a:r>
            <a:r>
              <a:rPr sz="8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chain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optimization,</a:t>
            </a:r>
            <a:r>
              <a:rPr sz="800" kern="0" spc="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promoting</a:t>
            </a:r>
            <a:r>
              <a:rPr sz="800" kern="0" spc="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better resource</a:t>
            </a:r>
            <a:r>
              <a:rPr sz="8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use</a:t>
            </a:r>
            <a:r>
              <a:rPr sz="8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8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streamlined processes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38" name="object 32">
            <a:extLst>
              <a:ext uri="{FF2B5EF4-FFF2-40B4-BE49-F238E27FC236}">
                <a16:creationId xmlns:a16="http://schemas.microsoft.com/office/drawing/2014/main" id="{B2E882DD-15DC-76AF-43D7-E2F882DAABC4}"/>
              </a:ext>
            </a:extLst>
          </p:cNvPr>
          <p:cNvSpPr/>
          <p:nvPr/>
        </p:nvSpPr>
        <p:spPr>
          <a:xfrm>
            <a:off x="6332220" y="3095244"/>
            <a:ext cx="2514600" cy="402590"/>
          </a:xfrm>
          <a:custGeom>
            <a:avLst/>
            <a:gdLst/>
            <a:ahLst/>
            <a:cxnLst/>
            <a:rect l="l" t="t" r="r" b="b"/>
            <a:pathLst>
              <a:path w="2514600" h="402589">
                <a:moveTo>
                  <a:pt x="0" y="402336"/>
                </a:moveTo>
                <a:lnTo>
                  <a:pt x="2514600" y="402336"/>
                </a:lnTo>
                <a:lnTo>
                  <a:pt x="251460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19050">
            <a:solidFill>
              <a:srgbClr val="37466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object 33">
            <a:extLst>
              <a:ext uri="{FF2B5EF4-FFF2-40B4-BE49-F238E27FC236}">
                <a16:creationId xmlns:a16="http://schemas.microsoft.com/office/drawing/2014/main" id="{FC909E8F-9003-5F29-CD3B-D9EC8B302967}"/>
              </a:ext>
            </a:extLst>
          </p:cNvPr>
          <p:cNvSpPr txBox="1"/>
          <p:nvPr/>
        </p:nvSpPr>
        <p:spPr>
          <a:xfrm>
            <a:off x="6495034" y="3087700"/>
            <a:ext cx="2252980" cy="40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900" b="1" kern="0" dirty="0">
                <a:solidFill>
                  <a:srgbClr val="0D0D0D"/>
                </a:solidFill>
                <a:latin typeface="Arial"/>
                <a:cs typeface="Arial"/>
              </a:rPr>
              <a:t>Edge</a:t>
            </a:r>
            <a:r>
              <a:rPr sz="900" b="1" kern="0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900" b="1" kern="0" dirty="0">
                <a:solidFill>
                  <a:srgbClr val="0D0D0D"/>
                </a:solidFill>
                <a:latin typeface="Arial"/>
                <a:cs typeface="Arial"/>
              </a:rPr>
              <a:t>computing</a:t>
            </a:r>
            <a:r>
              <a:rPr sz="900" b="1" kern="0" spc="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800" kern="0" spc="-5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sz="800" kern="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brings</a:t>
            </a:r>
            <a:r>
              <a:rPr sz="800" kern="0" spc="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data</a:t>
            </a:r>
            <a:r>
              <a:rPr sz="800" kern="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processing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closer</a:t>
            </a:r>
            <a:r>
              <a:rPr sz="800" kern="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sz="800" kern="0" spc="-4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sz="800" kern="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source,</a:t>
            </a:r>
            <a:r>
              <a:rPr sz="800" kern="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reducing</a:t>
            </a:r>
            <a:r>
              <a:rPr sz="800" kern="0" spc="6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latency</a:t>
            </a:r>
            <a:r>
              <a:rPr sz="800" kern="0" spc="4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 enhancing</a:t>
            </a:r>
            <a:r>
              <a:rPr sz="800" kern="0" spc="14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30" dirty="0">
                <a:solidFill>
                  <a:srgbClr val="0D0D0D"/>
                </a:solidFill>
                <a:latin typeface="Arial MT"/>
                <a:cs typeface="Arial MT"/>
              </a:rPr>
              <a:t>real-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time</a:t>
            </a:r>
            <a:r>
              <a:rPr sz="800" kern="0" spc="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rgbClr val="0D0D0D"/>
                </a:solidFill>
                <a:latin typeface="Arial MT"/>
                <a:cs typeface="Arial MT"/>
              </a:rPr>
              <a:t>decision-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making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40" name="object 34">
            <a:extLst>
              <a:ext uri="{FF2B5EF4-FFF2-40B4-BE49-F238E27FC236}">
                <a16:creationId xmlns:a16="http://schemas.microsoft.com/office/drawing/2014/main" id="{B27266AF-0A44-2346-4AAD-B0C505BE9A6E}"/>
              </a:ext>
            </a:extLst>
          </p:cNvPr>
          <p:cNvGrpSpPr/>
          <p:nvPr/>
        </p:nvGrpSpPr>
        <p:grpSpPr>
          <a:xfrm>
            <a:off x="5952363" y="3085719"/>
            <a:ext cx="490220" cy="421640"/>
            <a:chOff x="5952363" y="3085719"/>
            <a:chExt cx="490220" cy="421640"/>
          </a:xfrm>
        </p:grpSpPr>
        <p:sp>
          <p:nvSpPr>
            <p:cNvPr id="141" name="object 35">
              <a:extLst>
                <a:ext uri="{FF2B5EF4-FFF2-40B4-BE49-F238E27FC236}">
                  <a16:creationId xmlns:a16="http://schemas.microsoft.com/office/drawing/2014/main" id="{7307F620-9DA2-9BC4-28FB-FB207692D5A5}"/>
                </a:ext>
              </a:extLst>
            </p:cNvPr>
            <p:cNvSpPr/>
            <p:nvPr/>
          </p:nvSpPr>
          <p:spPr>
            <a:xfrm>
              <a:off x="5961888" y="3095244"/>
              <a:ext cx="471170" cy="402590"/>
            </a:xfrm>
            <a:custGeom>
              <a:avLst/>
              <a:gdLst/>
              <a:ahLst/>
              <a:cxnLst/>
              <a:rect l="l" t="t" r="r" b="b"/>
              <a:pathLst>
                <a:path w="471170" h="402589">
                  <a:moveTo>
                    <a:pt x="370332" y="0"/>
                  </a:moveTo>
                  <a:lnTo>
                    <a:pt x="100584" y="0"/>
                  </a:lnTo>
                  <a:lnTo>
                    <a:pt x="0" y="201167"/>
                  </a:lnTo>
                  <a:lnTo>
                    <a:pt x="100584" y="402335"/>
                  </a:lnTo>
                  <a:lnTo>
                    <a:pt x="370332" y="402335"/>
                  </a:lnTo>
                  <a:lnTo>
                    <a:pt x="470915" y="201167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object 36">
              <a:extLst>
                <a:ext uri="{FF2B5EF4-FFF2-40B4-BE49-F238E27FC236}">
                  <a16:creationId xmlns:a16="http://schemas.microsoft.com/office/drawing/2014/main" id="{BE196933-F8CA-CCB6-EDB1-D32CE50D7E64}"/>
                </a:ext>
              </a:extLst>
            </p:cNvPr>
            <p:cNvSpPr/>
            <p:nvPr/>
          </p:nvSpPr>
          <p:spPr>
            <a:xfrm>
              <a:off x="5961888" y="3095244"/>
              <a:ext cx="471170" cy="402590"/>
            </a:xfrm>
            <a:custGeom>
              <a:avLst/>
              <a:gdLst/>
              <a:ahLst/>
              <a:cxnLst/>
              <a:rect l="l" t="t" r="r" b="b"/>
              <a:pathLst>
                <a:path w="471170" h="402589">
                  <a:moveTo>
                    <a:pt x="0" y="201167"/>
                  </a:moveTo>
                  <a:lnTo>
                    <a:pt x="100584" y="0"/>
                  </a:lnTo>
                  <a:lnTo>
                    <a:pt x="370332" y="0"/>
                  </a:lnTo>
                  <a:lnTo>
                    <a:pt x="470915" y="201167"/>
                  </a:lnTo>
                  <a:lnTo>
                    <a:pt x="370332" y="402335"/>
                  </a:lnTo>
                  <a:lnTo>
                    <a:pt x="100584" y="402335"/>
                  </a:lnTo>
                  <a:lnTo>
                    <a:pt x="0" y="201167"/>
                  </a:lnTo>
                  <a:close/>
                </a:path>
              </a:pathLst>
            </a:custGeom>
            <a:ln w="1904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object 37">
              <a:extLst>
                <a:ext uri="{FF2B5EF4-FFF2-40B4-BE49-F238E27FC236}">
                  <a16:creationId xmlns:a16="http://schemas.microsoft.com/office/drawing/2014/main" id="{06AC20F6-AFE5-33C4-377A-6F8927507AFD}"/>
                </a:ext>
              </a:extLst>
            </p:cNvPr>
            <p:cNvSpPr/>
            <p:nvPr/>
          </p:nvSpPr>
          <p:spPr>
            <a:xfrm>
              <a:off x="6044946" y="3307793"/>
              <a:ext cx="305435" cy="95250"/>
            </a:xfrm>
            <a:custGeom>
              <a:avLst/>
              <a:gdLst/>
              <a:ahLst/>
              <a:cxnLst/>
              <a:rect l="l" t="t" r="r" b="b"/>
              <a:pathLst>
                <a:path w="305435" h="95250">
                  <a:moveTo>
                    <a:pt x="230455" y="0"/>
                  </a:moveTo>
                  <a:lnTo>
                    <a:pt x="221794" y="3634"/>
                  </a:lnTo>
                  <a:lnTo>
                    <a:pt x="287708" y="31233"/>
                  </a:lnTo>
                  <a:lnTo>
                    <a:pt x="152515" y="87840"/>
                  </a:lnTo>
                  <a:lnTo>
                    <a:pt x="17329" y="31233"/>
                  </a:lnTo>
                  <a:lnTo>
                    <a:pt x="83236" y="3634"/>
                  </a:lnTo>
                  <a:lnTo>
                    <a:pt x="74579" y="0"/>
                  </a:lnTo>
                  <a:lnTo>
                    <a:pt x="0" y="31233"/>
                  </a:lnTo>
                  <a:lnTo>
                    <a:pt x="152515" y="95096"/>
                  </a:lnTo>
                  <a:lnTo>
                    <a:pt x="305040" y="31233"/>
                  </a:lnTo>
                  <a:lnTo>
                    <a:pt x="2304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object 38">
              <a:extLst>
                <a:ext uri="{FF2B5EF4-FFF2-40B4-BE49-F238E27FC236}">
                  <a16:creationId xmlns:a16="http://schemas.microsoft.com/office/drawing/2014/main" id="{00CE5466-3909-0464-30A2-AE4847430A70}"/>
                </a:ext>
              </a:extLst>
            </p:cNvPr>
            <p:cNvSpPr/>
            <p:nvPr/>
          </p:nvSpPr>
          <p:spPr>
            <a:xfrm>
              <a:off x="6036882" y="3300970"/>
              <a:ext cx="321310" cy="109220"/>
            </a:xfrm>
            <a:custGeom>
              <a:avLst/>
              <a:gdLst/>
              <a:ahLst/>
              <a:cxnLst/>
              <a:rect l="l" t="t" r="r" b="b"/>
              <a:pathLst>
                <a:path w="321310" h="109220">
                  <a:moveTo>
                    <a:pt x="82643" y="0"/>
                  </a:moveTo>
                  <a:lnTo>
                    <a:pt x="0" y="34604"/>
                  </a:lnTo>
                  <a:lnTo>
                    <a:pt x="2" y="41509"/>
                  </a:lnTo>
                  <a:lnTo>
                    <a:pt x="160578" y="108747"/>
                  </a:lnTo>
                  <a:lnTo>
                    <a:pt x="177906" y="101492"/>
                  </a:lnTo>
                  <a:lnTo>
                    <a:pt x="160578" y="101492"/>
                  </a:lnTo>
                  <a:lnTo>
                    <a:pt x="22958" y="43865"/>
                  </a:lnTo>
                  <a:lnTo>
                    <a:pt x="10493" y="43865"/>
                  </a:lnTo>
                  <a:lnTo>
                    <a:pt x="10493" y="38647"/>
                  </a:lnTo>
                  <a:lnTo>
                    <a:pt x="9085" y="38056"/>
                  </a:lnTo>
                  <a:lnTo>
                    <a:pt x="10493" y="37465"/>
                  </a:lnTo>
                  <a:lnTo>
                    <a:pt x="10493" y="32246"/>
                  </a:lnTo>
                  <a:lnTo>
                    <a:pt x="22959" y="32246"/>
                  </a:lnTo>
                  <a:lnTo>
                    <a:pt x="88872" y="4647"/>
                  </a:lnTo>
                  <a:lnTo>
                    <a:pt x="93738" y="4647"/>
                  </a:lnTo>
                  <a:lnTo>
                    <a:pt x="82643" y="0"/>
                  </a:lnTo>
                  <a:close/>
                </a:path>
                <a:path w="321310" h="109220">
                  <a:moveTo>
                    <a:pt x="24370" y="38056"/>
                  </a:moveTo>
                  <a:lnTo>
                    <a:pt x="16727" y="41256"/>
                  </a:lnTo>
                  <a:lnTo>
                    <a:pt x="160578" y="101492"/>
                  </a:lnTo>
                  <a:lnTo>
                    <a:pt x="173436" y="96108"/>
                  </a:lnTo>
                  <a:lnTo>
                    <a:pt x="158152" y="96108"/>
                  </a:lnTo>
                  <a:lnTo>
                    <a:pt x="160583" y="95090"/>
                  </a:lnTo>
                  <a:lnTo>
                    <a:pt x="38244" y="43866"/>
                  </a:lnTo>
                  <a:lnTo>
                    <a:pt x="27823" y="43866"/>
                  </a:lnTo>
                  <a:lnTo>
                    <a:pt x="27823" y="39503"/>
                  </a:lnTo>
                  <a:lnTo>
                    <a:pt x="24370" y="38056"/>
                  </a:lnTo>
                  <a:close/>
                </a:path>
                <a:path w="321310" h="109220">
                  <a:moveTo>
                    <a:pt x="304436" y="41257"/>
                  </a:moveTo>
                  <a:lnTo>
                    <a:pt x="160578" y="101492"/>
                  </a:lnTo>
                  <a:lnTo>
                    <a:pt x="177906" y="101492"/>
                  </a:lnTo>
                  <a:lnTo>
                    <a:pt x="315536" y="43866"/>
                  </a:lnTo>
                  <a:lnTo>
                    <a:pt x="310668" y="43866"/>
                  </a:lnTo>
                  <a:lnTo>
                    <a:pt x="304436" y="41257"/>
                  </a:lnTo>
                  <a:close/>
                </a:path>
                <a:path w="321310" h="109220">
                  <a:moveTo>
                    <a:pt x="160583" y="95090"/>
                  </a:moveTo>
                  <a:lnTo>
                    <a:pt x="158152" y="96108"/>
                  </a:lnTo>
                  <a:lnTo>
                    <a:pt x="163013" y="96108"/>
                  </a:lnTo>
                  <a:lnTo>
                    <a:pt x="160583" y="95090"/>
                  </a:lnTo>
                  <a:close/>
                </a:path>
                <a:path w="321310" h="109220">
                  <a:moveTo>
                    <a:pt x="288127" y="41684"/>
                  </a:moveTo>
                  <a:lnTo>
                    <a:pt x="160583" y="95090"/>
                  </a:lnTo>
                  <a:lnTo>
                    <a:pt x="163013" y="96108"/>
                  </a:lnTo>
                  <a:lnTo>
                    <a:pt x="173436" y="96108"/>
                  </a:lnTo>
                  <a:lnTo>
                    <a:pt x="298205" y="43866"/>
                  </a:lnTo>
                  <a:lnTo>
                    <a:pt x="293336" y="43866"/>
                  </a:lnTo>
                  <a:lnTo>
                    <a:pt x="288127" y="41684"/>
                  </a:lnTo>
                  <a:close/>
                </a:path>
                <a:path w="321310" h="109220">
                  <a:moveTo>
                    <a:pt x="41699" y="38056"/>
                  </a:moveTo>
                  <a:lnTo>
                    <a:pt x="33034" y="41684"/>
                  </a:lnTo>
                  <a:lnTo>
                    <a:pt x="160583" y="95090"/>
                  </a:lnTo>
                  <a:lnTo>
                    <a:pt x="175479" y="88853"/>
                  </a:lnTo>
                  <a:lnTo>
                    <a:pt x="158152" y="88853"/>
                  </a:lnTo>
                  <a:lnTo>
                    <a:pt x="160583" y="87835"/>
                  </a:lnTo>
                  <a:lnTo>
                    <a:pt x="41699" y="38056"/>
                  </a:lnTo>
                  <a:close/>
                </a:path>
                <a:path w="321310" h="109220">
                  <a:moveTo>
                    <a:pt x="160583" y="87835"/>
                  </a:moveTo>
                  <a:lnTo>
                    <a:pt x="158152" y="88853"/>
                  </a:lnTo>
                  <a:lnTo>
                    <a:pt x="163013" y="88853"/>
                  </a:lnTo>
                  <a:lnTo>
                    <a:pt x="160583" y="87835"/>
                  </a:lnTo>
                  <a:close/>
                </a:path>
                <a:path w="321310" h="109220">
                  <a:moveTo>
                    <a:pt x="279464" y="38056"/>
                  </a:moveTo>
                  <a:lnTo>
                    <a:pt x="160583" y="87835"/>
                  </a:lnTo>
                  <a:lnTo>
                    <a:pt x="163013" y="88853"/>
                  </a:lnTo>
                  <a:lnTo>
                    <a:pt x="175479" y="88853"/>
                  </a:lnTo>
                  <a:lnTo>
                    <a:pt x="288127" y="41684"/>
                  </a:lnTo>
                  <a:lnTo>
                    <a:pt x="279464" y="38056"/>
                  </a:lnTo>
                  <a:close/>
                </a:path>
                <a:path w="321310" h="109220">
                  <a:moveTo>
                    <a:pt x="10496" y="38647"/>
                  </a:moveTo>
                  <a:lnTo>
                    <a:pt x="10493" y="43865"/>
                  </a:lnTo>
                  <a:lnTo>
                    <a:pt x="16725" y="41256"/>
                  </a:lnTo>
                  <a:lnTo>
                    <a:pt x="10496" y="38647"/>
                  </a:lnTo>
                  <a:close/>
                </a:path>
                <a:path w="321310" h="109220">
                  <a:moveTo>
                    <a:pt x="16727" y="41256"/>
                  </a:moveTo>
                  <a:lnTo>
                    <a:pt x="10493" y="43865"/>
                  </a:lnTo>
                  <a:lnTo>
                    <a:pt x="22958" y="43865"/>
                  </a:lnTo>
                  <a:lnTo>
                    <a:pt x="16727" y="41256"/>
                  </a:lnTo>
                  <a:close/>
                </a:path>
                <a:path w="321310" h="109220">
                  <a:moveTo>
                    <a:pt x="27825" y="39503"/>
                  </a:moveTo>
                  <a:lnTo>
                    <a:pt x="27823" y="43866"/>
                  </a:lnTo>
                  <a:lnTo>
                    <a:pt x="33032" y="41684"/>
                  </a:lnTo>
                  <a:lnTo>
                    <a:pt x="27825" y="39503"/>
                  </a:lnTo>
                  <a:close/>
                </a:path>
                <a:path w="321310" h="109220">
                  <a:moveTo>
                    <a:pt x="33034" y="41684"/>
                  </a:moveTo>
                  <a:lnTo>
                    <a:pt x="27823" y="43866"/>
                  </a:lnTo>
                  <a:lnTo>
                    <a:pt x="38244" y="43866"/>
                  </a:lnTo>
                  <a:lnTo>
                    <a:pt x="33034" y="41684"/>
                  </a:lnTo>
                  <a:close/>
                </a:path>
                <a:path w="321310" h="109220">
                  <a:moveTo>
                    <a:pt x="293336" y="39503"/>
                  </a:moveTo>
                  <a:lnTo>
                    <a:pt x="288127" y="41684"/>
                  </a:lnTo>
                  <a:lnTo>
                    <a:pt x="293336" y="43866"/>
                  </a:lnTo>
                  <a:lnTo>
                    <a:pt x="293336" y="39503"/>
                  </a:lnTo>
                  <a:close/>
                </a:path>
                <a:path w="321310" h="109220">
                  <a:moveTo>
                    <a:pt x="296793" y="38056"/>
                  </a:moveTo>
                  <a:lnTo>
                    <a:pt x="293336" y="39503"/>
                  </a:lnTo>
                  <a:lnTo>
                    <a:pt x="293336" y="43866"/>
                  </a:lnTo>
                  <a:lnTo>
                    <a:pt x="298205" y="43866"/>
                  </a:lnTo>
                  <a:lnTo>
                    <a:pt x="304436" y="41257"/>
                  </a:lnTo>
                  <a:lnTo>
                    <a:pt x="296793" y="38056"/>
                  </a:lnTo>
                  <a:close/>
                </a:path>
                <a:path w="321310" h="109220">
                  <a:moveTo>
                    <a:pt x="310668" y="38647"/>
                  </a:moveTo>
                  <a:lnTo>
                    <a:pt x="304436" y="41257"/>
                  </a:lnTo>
                  <a:lnTo>
                    <a:pt x="310668" y="43866"/>
                  </a:lnTo>
                  <a:lnTo>
                    <a:pt x="310668" y="38647"/>
                  </a:lnTo>
                  <a:close/>
                </a:path>
                <a:path w="321310" h="109220">
                  <a:moveTo>
                    <a:pt x="315535" y="32246"/>
                  </a:moveTo>
                  <a:lnTo>
                    <a:pt x="310668" y="32246"/>
                  </a:lnTo>
                  <a:lnTo>
                    <a:pt x="310671" y="37466"/>
                  </a:lnTo>
                  <a:lnTo>
                    <a:pt x="312079" y="38056"/>
                  </a:lnTo>
                  <a:lnTo>
                    <a:pt x="310668" y="38647"/>
                  </a:lnTo>
                  <a:lnTo>
                    <a:pt x="310668" y="43866"/>
                  </a:lnTo>
                  <a:lnTo>
                    <a:pt x="315536" y="43866"/>
                  </a:lnTo>
                  <a:lnTo>
                    <a:pt x="321163" y="41510"/>
                  </a:lnTo>
                  <a:lnTo>
                    <a:pt x="321163" y="34604"/>
                  </a:lnTo>
                  <a:lnTo>
                    <a:pt x="315535" y="32246"/>
                  </a:lnTo>
                  <a:close/>
                </a:path>
                <a:path w="321310" h="109220">
                  <a:moveTo>
                    <a:pt x="33035" y="34428"/>
                  </a:moveTo>
                  <a:lnTo>
                    <a:pt x="27823" y="36610"/>
                  </a:lnTo>
                  <a:lnTo>
                    <a:pt x="27825" y="39503"/>
                  </a:lnTo>
                  <a:lnTo>
                    <a:pt x="33034" y="41684"/>
                  </a:lnTo>
                  <a:lnTo>
                    <a:pt x="41697" y="38056"/>
                  </a:lnTo>
                  <a:lnTo>
                    <a:pt x="33035" y="34428"/>
                  </a:lnTo>
                  <a:close/>
                </a:path>
                <a:path w="321310" h="109220">
                  <a:moveTo>
                    <a:pt x="288128" y="34429"/>
                  </a:moveTo>
                  <a:lnTo>
                    <a:pt x="279464" y="38056"/>
                  </a:lnTo>
                  <a:lnTo>
                    <a:pt x="288127" y="41684"/>
                  </a:lnTo>
                  <a:lnTo>
                    <a:pt x="293336" y="39503"/>
                  </a:lnTo>
                  <a:lnTo>
                    <a:pt x="293336" y="36611"/>
                  </a:lnTo>
                  <a:lnTo>
                    <a:pt x="288128" y="34429"/>
                  </a:lnTo>
                  <a:close/>
                </a:path>
                <a:path w="321310" h="109220">
                  <a:moveTo>
                    <a:pt x="16726" y="34856"/>
                  </a:moveTo>
                  <a:lnTo>
                    <a:pt x="10493" y="37465"/>
                  </a:lnTo>
                  <a:lnTo>
                    <a:pt x="10496" y="38647"/>
                  </a:lnTo>
                  <a:lnTo>
                    <a:pt x="16727" y="41256"/>
                  </a:lnTo>
                  <a:lnTo>
                    <a:pt x="24370" y="38056"/>
                  </a:lnTo>
                  <a:lnTo>
                    <a:pt x="16726" y="34856"/>
                  </a:lnTo>
                  <a:close/>
                </a:path>
                <a:path w="321310" h="109220">
                  <a:moveTo>
                    <a:pt x="304438" y="34856"/>
                  </a:moveTo>
                  <a:lnTo>
                    <a:pt x="296793" y="38056"/>
                  </a:lnTo>
                  <a:lnTo>
                    <a:pt x="304436" y="41257"/>
                  </a:lnTo>
                  <a:lnTo>
                    <a:pt x="310668" y="38647"/>
                  </a:lnTo>
                  <a:lnTo>
                    <a:pt x="310668" y="37466"/>
                  </a:lnTo>
                  <a:lnTo>
                    <a:pt x="304438" y="34856"/>
                  </a:lnTo>
                  <a:close/>
                </a:path>
                <a:path w="321310" h="109220">
                  <a:moveTo>
                    <a:pt x="27823" y="36610"/>
                  </a:moveTo>
                  <a:lnTo>
                    <a:pt x="24370" y="38056"/>
                  </a:lnTo>
                  <a:lnTo>
                    <a:pt x="27825" y="39503"/>
                  </a:lnTo>
                  <a:lnTo>
                    <a:pt x="27823" y="36610"/>
                  </a:lnTo>
                  <a:close/>
                </a:path>
                <a:path w="321310" h="109220">
                  <a:moveTo>
                    <a:pt x="293339" y="36611"/>
                  </a:moveTo>
                  <a:lnTo>
                    <a:pt x="293336" y="39503"/>
                  </a:lnTo>
                  <a:lnTo>
                    <a:pt x="296792" y="38056"/>
                  </a:lnTo>
                  <a:lnTo>
                    <a:pt x="293339" y="36611"/>
                  </a:lnTo>
                  <a:close/>
                </a:path>
                <a:path w="321310" h="109220">
                  <a:moveTo>
                    <a:pt x="10493" y="37465"/>
                  </a:moveTo>
                  <a:lnTo>
                    <a:pt x="9085" y="38056"/>
                  </a:lnTo>
                  <a:lnTo>
                    <a:pt x="10496" y="38647"/>
                  </a:lnTo>
                  <a:lnTo>
                    <a:pt x="10493" y="37465"/>
                  </a:lnTo>
                  <a:close/>
                </a:path>
                <a:path w="321310" h="109220">
                  <a:moveTo>
                    <a:pt x="310671" y="37466"/>
                  </a:moveTo>
                  <a:lnTo>
                    <a:pt x="310668" y="38647"/>
                  </a:lnTo>
                  <a:lnTo>
                    <a:pt x="312079" y="38056"/>
                  </a:lnTo>
                  <a:lnTo>
                    <a:pt x="310671" y="37466"/>
                  </a:lnTo>
                  <a:close/>
                </a:path>
                <a:path w="321310" h="109220">
                  <a:moveTo>
                    <a:pt x="88872" y="4647"/>
                  </a:moveTo>
                  <a:lnTo>
                    <a:pt x="16726" y="34856"/>
                  </a:lnTo>
                  <a:lnTo>
                    <a:pt x="24370" y="38056"/>
                  </a:lnTo>
                  <a:lnTo>
                    <a:pt x="27823" y="36610"/>
                  </a:lnTo>
                  <a:lnTo>
                    <a:pt x="27823" y="32246"/>
                  </a:lnTo>
                  <a:lnTo>
                    <a:pt x="38247" y="32246"/>
                  </a:lnTo>
                  <a:lnTo>
                    <a:pt x="82642" y="13660"/>
                  </a:lnTo>
                  <a:lnTo>
                    <a:pt x="80210" y="12642"/>
                  </a:lnTo>
                  <a:lnTo>
                    <a:pt x="88872" y="12642"/>
                  </a:lnTo>
                  <a:lnTo>
                    <a:pt x="88872" y="4647"/>
                  </a:lnTo>
                  <a:close/>
                </a:path>
                <a:path w="321310" h="109220">
                  <a:moveTo>
                    <a:pt x="82642" y="13660"/>
                  </a:moveTo>
                  <a:lnTo>
                    <a:pt x="33035" y="34428"/>
                  </a:lnTo>
                  <a:lnTo>
                    <a:pt x="41699" y="38056"/>
                  </a:lnTo>
                  <a:lnTo>
                    <a:pt x="93733" y="16267"/>
                  </a:lnTo>
                  <a:lnTo>
                    <a:pt x="88872" y="16267"/>
                  </a:lnTo>
                  <a:lnTo>
                    <a:pt x="82642" y="13660"/>
                  </a:lnTo>
                  <a:close/>
                </a:path>
                <a:path w="321310" h="109220">
                  <a:moveTo>
                    <a:pt x="238517" y="0"/>
                  </a:moveTo>
                  <a:lnTo>
                    <a:pt x="213557" y="10457"/>
                  </a:lnTo>
                  <a:lnTo>
                    <a:pt x="279464" y="38056"/>
                  </a:lnTo>
                  <a:lnTo>
                    <a:pt x="288125" y="34429"/>
                  </a:lnTo>
                  <a:lnTo>
                    <a:pt x="244751" y="16267"/>
                  </a:lnTo>
                  <a:lnTo>
                    <a:pt x="232291" y="16267"/>
                  </a:lnTo>
                  <a:lnTo>
                    <a:pt x="232291" y="4647"/>
                  </a:lnTo>
                  <a:lnTo>
                    <a:pt x="249618" y="4647"/>
                  </a:lnTo>
                  <a:lnTo>
                    <a:pt x="238517" y="0"/>
                  </a:lnTo>
                  <a:close/>
                </a:path>
                <a:path w="321310" h="109220">
                  <a:moveTo>
                    <a:pt x="298205" y="32246"/>
                  </a:moveTo>
                  <a:lnTo>
                    <a:pt x="293336" y="32246"/>
                  </a:lnTo>
                  <a:lnTo>
                    <a:pt x="293339" y="36611"/>
                  </a:lnTo>
                  <a:lnTo>
                    <a:pt x="296793" y="38056"/>
                  </a:lnTo>
                  <a:lnTo>
                    <a:pt x="304435" y="34856"/>
                  </a:lnTo>
                  <a:lnTo>
                    <a:pt x="298205" y="32246"/>
                  </a:lnTo>
                  <a:close/>
                </a:path>
                <a:path w="321310" h="109220">
                  <a:moveTo>
                    <a:pt x="10493" y="32246"/>
                  </a:moveTo>
                  <a:lnTo>
                    <a:pt x="10493" y="37465"/>
                  </a:lnTo>
                  <a:lnTo>
                    <a:pt x="16726" y="34856"/>
                  </a:lnTo>
                  <a:lnTo>
                    <a:pt x="10493" y="32246"/>
                  </a:lnTo>
                  <a:close/>
                </a:path>
                <a:path w="321310" h="109220">
                  <a:moveTo>
                    <a:pt x="310668" y="32246"/>
                  </a:moveTo>
                  <a:lnTo>
                    <a:pt x="304438" y="34856"/>
                  </a:lnTo>
                  <a:lnTo>
                    <a:pt x="310671" y="37466"/>
                  </a:lnTo>
                  <a:lnTo>
                    <a:pt x="310668" y="32246"/>
                  </a:lnTo>
                  <a:close/>
                </a:path>
                <a:path w="321310" h="109220">
                  <a:moveTo>
                    <a:pt x="27823" y="32246"/>
                  </a:moveTo>
                  <a:lnTo>
                    <a:pt x="27823" y="36610"/>
                  </a:lnTo>
                  <a:lnTo>
                    <a:pt x="33035" y="34428"/>
                  </a:lnTo>
                  <a:lnTo>
                    <a:pt x="27823" y="32246"/>
                  </a:lnTo>
                  <a:close/>
                </a:path>
                <a:path w="321310" h="109220">
                  <a:moveTo>
                    <a:pt x="293336" y="32246"/>
                  </a:moveTo>
                  <a:lnTo>
                    <a:pt x="288128" y="34429"/>
                  </a:lnTo>
                  <a:lnTo>
                    <a:pt x="293339" y="36611"/>
                  </a:lnTo>
                  <a:lnTo>
                    <a:pt x="293336" y="32246"/>
                  </a:lnTo>
                  <a:close/>
                </a:path>
                <a:path w="321310" h="109220">
                  <a:moveTo>
                    <a:pt x="22959" y="32246"/>
                  </a:moveTo>
                  <a:lnTo>
                    <a:pt x="10493" y="32246"/>
                  </a:lnTo>
                  <a:lnTo>
                    <a:pt x="16726" y="34856"/>
                  </a:lnTo>
                  <a:lnTo>
                    <a:pt x="22959" y="32246"/>
                  </a:lnTo>
                  <a:close/>
                </a:path>
                <a:path w="321310" h="109220">
                  <a:moveTo>
                    <a:pt x="249618" y="4647"/>
                  </a:moveTo>
                  <a:lnTo>
                    <a:pt x="232291" y="4647"/>
                  </a:lnTo>
                  <a:lnTo>
                    <a:pt x="304438" y="34856"/>
                  </a:lnTo>
                  <a:lnTo>
                    <a:pt x="310668" y="32246"/>
                  </a:lnTo>
                  <a:lnTo>
                    <a:pt x="315535" y="32246"/>
                  </a:lnTo>
                  <a:lnTo>
                    <a:pt x="249618" y="4647"/>
                  </a:lnTo>
                  <a:close/>
                </a:path>
                <a:path w="321310" h="109220">
                  <a:moveTo>
                    <a:pt x="38247" y="32246"/>
                  </a:moveTo>
                  <a:lnTo>
                    <a:pt x="27823" y="32246"/>
                  </a:lnTo>
                  <a:lnTo>
                    <a:pt x="33035" y="34428"/>
                  </a:lnTo>
                  <a:lnTo>
                    <a:pt x="38247" y="32246"/>
                  </a:lnTo>
                  <a:close/>
                </a:path>
                <a:path w="321310" h="109220">
                  <a:moveTo>
                    <a:pt x="251384" y="12642"/>
                  </a:moveTo>
                  <a:lnTo>
                    <a:pt x="240952" y="12642"/>
                  </a:lnTo>
                  <a:lnTo>
                    <a:pt x="238523" y="13660"/>
                  </a:lnTo>
                  <a:lnTo>
                    <a:pt x="288128" y="34429"/>
                  </a:lnTo>
                  <a:lnTo>
                    <a:pt x="293336" y="32246"/>
                  </a:lnTo>
                  <a:lnTo>
                    <a:pt x="298205" y="32246"/>
                  </a:lnTo>
                  <a:lnTo>
                    <a:pt x="251384" y="12642"/>
                  </a:lnTo>
                  <a:close/>
                </a:path>
                <a:path w="321310" h="109220">
                  <a:moveTo>
                    <a:pt x="88872" y="12642"/>
                  </a:moveTo>
                  <a:lnTo>
                    <a:pt x="85074" y="12642"/>
                  </a:lnTo>
                  <a:lnTo>
                    <a:pt x="82642" y="13660"/>
                  </a:lnTo>
                  <a:lnTo>
                    <a:pt x="88872" y="16267"/>
                  </a:lnTo>
                  <a:lnTo>
                    <a:pt x="88872" y="12642"/>
                  </a:lnTo>
                  <a:close/>
                </a:path>
                <a:path w="321310" h="109220">
                  <a:moveTo>
                    <a:pt x="93738" y="4647"/>
                  </a:moveTo>
                  <a:lnTo>
                    <a:pt x="88872" y="4647"/>
                  </a:lnTo>
                  <a:lnTo>
                    <a:pt x="88872" y="16267"/>
                  </a:lnTo>
                  <a:lnTo>
                    <a:pt x="93733" y="16267"/>
                  </a:lnTo>
                  <a:lnTo>
                    <a:pt x="107608" y="10457"/>
                  </a:lnTo>
                  <a:lnTo>
                    <a:pt x="93738" y="4647"/>
                  </a:lnTo>
                  <a:close/>
                </a:path>
                <a:path w="321310" h="109220">
                  <a:moveTo>
                    <a:pt x="232291" y="4647"/>
                  </a:moveTo>
                  <a:lnTo>
                    <a:pt x="232291" y="16267"/>
                  </a:lnTo>
                  <a:lnTo>
                    <a:pt x="238520" y="13660"/>
                  </a:lnTo>
                  <a:lnTo>
                    <a:pt x="236092" y="12642"/>
                  </a:lnTo>
                  <a:lnTo>
                    <a:pt x="251384" y="12642"/>
                  </a:lnTo>
                  <a:lnTo>
                    <a:pt x="232291" y="4647"/>
                  </a:lnTo>
                  <a:close/>
                </a:path>
                <a:path w="321310" h="109220">
                  <a:moveTo>
                    <a:pt x="238523" y="13660"/>
                  </a:moveTo>
                  <a:lnTo>
                    <a:pt x="232291" y="16267"/>
                  </a:lnTo>
                  <a:lnTo>
                    <a:pt x="244751" y="16267"/>
                  </a:lnTo>
                  <a:lnTo>
                    <a:pt x="238523" y="13660"/>
                  </a:lnTo>
                  <a:close/>
                </a:path>
                <a:path w="321310" h="109220">
                  <a:moveTo>
                    <a:pt x="85074" y="12642"/>
                  </a:moveTo>
                  <a:lnTo>
                    <a:pt x="80210" y="12642"/>
                  </a:lnTo>
                  <a:lnTo>
                    <a:pt x="82642" y="13660"/>
                  </a:lnTo>
                  <a:lnTo>
                    <a:pt x="85074" y="12642"/>
                  </a:lnTo>
                  <a:close/>
                </a:path>
                <a:path w="321310" h="109220">
                  <a:moveTo>
                    <a:pt x="240952" y="12642"/>
                  </a:moveTo>
                  <a:lnTo>
                    <a:pt x="236092" y="12642"/>
                  </a:lnTo>
                  <a:lnTo>
                    <a:pt x="238523" y="13660"/>
                  </a:lnTo>
                  <a:lnTo>
                    <a:pt x="240952" y="12642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object 39">
              <a:extLst>
                <a:ext uri="{FF2B5EF4-FFF2-40B4-BE49-F238E27FC236}">
                  <a16:creationId xmlns:a16="http://schemas.microsoft.com/office/drawing/2014/main" id="{EFDC9A2F-9AD5-B34E-6053-254F757B50BA}"/>
                </a:ext>
              </a:extLst>
            </p:cNvPr>
            <p:cNvSpPr/>
            <p:nvPr/>
          </p:nvSpPr>
          <p:spPr>
            <a:xfrm>
              <a:off x="6044945" y="3198198"/>
              <a:ext cx="305435" cy="128270"/>
            </a:xfrm>
            <a:custGeom>
              <a:avLst/>
              <a:gdLst/>
              <a:ahLst/>
              <a:cxnLst/>
              <a:rect l="l" t="t" r="r" b="b"/>
              <a:pathLst>
                <a:path w="305435" h="128270">
                  <a:moveTo>
                    <a:pt x="152515" y="0"/>
                  </a:moveTo>
                  <a:lnTo>
                    <a:pt x="0" y="63860"/>
                  </a:lnTo>
                  <a:lnTo>
                    <a:pt x="152515" y="127721"/>
                  </a:lnTo>
                  <a:lnTo>
                    <a:pt x="169832" y="120471"/>
                  </a:lnTo>
                  <a:lnTo>
                    <a:pt x="152515" y="120471"/>
                  </a:lnTo>
                  <a:lnTo>
                    <a:pt x="17329" y="63860"/>
                  </a:lnTo>
                  <a:lnTo>
                    <a:pt x="152515" y="7250"/>
                  </a:lnTo>
                  <a:lnTo>
                    <a:pt x="169832" y="7250"/>
                  </a:lnTo>
                  <a:lnTo>
                    <a:pt x="152515" y="0"/>
                  </a:lnTo>
                  <a:close/>
                </a:path>
                <a:path w="305435" h="128270">
                  <a:moveTo>
                    <a:pt x="169832" y="7250"/>
                  </a:moveTo>
                  <a:lnTo>
                    <a:pt x="152515" y="7250"/>
                  </a:lnTo>
                  <a:lnTo>
                    <a:pt x="287708" y="63861"/>
                  </a:lnTo>
                  <a:lnTo>
                    <a:pt x="152515" y="120471"/>
                  </a:lnTo>
                  <a:lnTo>
                    <a:pt x="169832" y="120471"/>
                  </a:lnTo>
                  <a:lnTo>
                    <a:pt x="305040" y="63861"/>
                  </a:lnTo>
                  <a:lnTo>
                    <a:pt x="169832" y="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object 40">
              <a:extLst>
                <a:ext uri="{FF2B5EF4-FFF2-40B4-BE49-F238E27FC236}">
                  <a16:creationId xmlns:a16="http://schemas.microsoft.com/office/drawing/2014/main" id="{B97A08EF-56C1-A4D7-E74B-D5C8D8A36B41}"/>
                </a:ext>
              </a:extLst>
            </p:cNvPr>
            <p:cNvSpPr/>
            <p:nvPr/>
          </p:nvSpPr>
          <p:spPr>
            <a:xfrm>
              <a:off x="6036882" y="3191366"/>
              <a:ext cx="321310" cy="141605"/>
            </a:xfrm>
            <a:custGeom>
              <a:avLst/>
              <a:gdLst/>
              <a:ahLst/>
              <a:cxnLst/>
              <a:rect l="l" t="t" r="r" b="b"/>
              <a:pathLst>
                <a:path w="321310" h="141604">
                  <a:moveTo>
                    <a:pt x="160578" y="0"/>
                  </a:moveTo>
                  <a:lnTo>
                    <a:pt x="0" y="67240"/>
                  </a:lnTo>
                  <a:lnTo>
                    <a:pt x="2" y="74146"/>
                  </a:lnTo>
                  <a:lnTo>
                    <a:pt x="160578" y="141386"/>
                  </a:lnTo>
                  <a:lnTo>
                    <a:pt x="177916" y="134126"/>
                  </a:lnTo>
                  <a:lnTo>
                    <a:pt x="160578" y="134126"/>
                  </a:lnTo>
                  <a:lnTo>
                    <a:pt x="22958" y="76502"/>
                  </a:lnTo>
                  <a:lnTo>
                    <a:pt x="10493" y="76502"/>
                  </a:lnTo>
                  <a:lnTo>
                    <a:pt x="10493" y="71284"/>
                  </a:lnTo>
                  <a:lnTo>
                    <a:pt x="9083" y="70693"/>
                  </a:lnTo>
                  <a:lnTo>
                    <a:pt x="10493" y="70102"/>
                  </a:lnTo>
                  <a:lnTo>
                    <a:pt x="10493" y="64883"/>
                  </a:lnTo>
                  <a:lnTo>
                    <a:pt x="22958" y="64883"/>
                  </a:lnTo>
                  <a:lnTo>
                    <a:pt x="160578" y="7259"/>
                  </a:lnTo>
                  <a:lnTo>
                    <a:pt x="177916" y="7259"/>
                  </a:lnTo>
                  <a:lnTo>
                    <a:pt x="160578" y="0"/>
                  </a:lnTo>
                  <a:close/>
                </a:path>
                <a:path w="321310" h="141604">
                  <a:moveTo>
                    <a:pt x="24369" y="70693"/>
                  </a:moveTo>
                  <a:lnTo>
                    <a:pt x="16726" y="73893"/>
                  </a:lnTo>
                  <a:lnTo>
                    <a:pt x="160578" y="134126"/>
                  </a:lnTo>
                  <a:lnTo>
                    <a:pt x="173433" y="128744"/>
                  </a:lnTo>
                  <a:lnTo>
                    <a:pt x="158152" y="128744"/>
                  </a:lnTo>
                  <a:lnTo>
                    <a:pt x="160583" y="127726"/>
                  </a:lnTo>
                  <a:lnTo>
                    <a:pt x="38244" y="76502"/>
                  </a:lnTo>
                  <a:lnTo>
                    <a:pt x="27823" y="76502"/>
                  </a:lnTo>
                  <a:lnTo>
                    <a:pt x="27823" y="72140"/>
                  </a:lnTo>
                  <a:lnTo>
                    <a:pt x="24369" y="70693"/>
                  </a:lnTo>
                  <a:close/>
                </a:path>
                <a:path w="321310" h="141604">
                  <a:moveTo>
                    <a:pt x="304436" y="73893"/>
                  </a:moveTo>
                  <a:lnTo>
                    <a:pt x="160578" y="134126"/>
                  </a:lnTo>
                  <a:lnTo>
                    <a:pt x="177916" y="134126"/>
                  </a:lnTo>
                  <a:lnTo>
                    <a:pt x="315536" y="76503"/>
                  </a:lnTo>
                  <a:lnTo>
                    <a:pt x="310668" y="76503"/>
                  </a:lnTo>
                  <a:lnTo>
                    <a:pt x="304436" y="73893"/>
                  </a:lnTo>
                  <a:close/>
                </a:path>
                <a:path w="321310" h="141604">
                  <a:moveTo>
                    <a:pt x="160583" y="127726"/>
                  </a:moveTo>
                  <a:lnTo>
                    <a:pt x="158152" y="128744"/>
                  </a:lnTo>
                  <a:lnTo>
                    <a:pt x="163013" y="128744"/>
                  </a:lnTo>
                  <a:lnTo>
                    <a:pt x="160583" y="127726"/>
                  </a:lnTo>
                  <a:close/>
                </a:path>
                <a:path w="321310" h="141604">
                  <a:moveTo>
                    <a:pt x="288127" y="74321"/>
                  </a:moveTo>
                  <a:lnTo>
                    <a:pt x="160583" y="127726"/>
                  </a:lnTo>
                  <a:lnTo>
                    <a:pt x="163013" y="128744"/>
                  </a:lnTo>
                  <a:lnTo>
                    <a:pt x="173433" y="128744"/>
                  </a:lnTo>
                  <a:lnTo>
                    <a:pt x="298204" y="76503"/>
                  </a:lnTo>
                  <a:lnTo>
                    <a:pt x="293336" y="76503"/>
                  </a:lnTo>
                  <a:lnTo>
                    <a:pt x="288127" y="74321"/>
                  </a:lnTo>
                  <a:close/>
                </a:path>
                <a:path w="321310" h="141604">
                  <a:moveTo>
                    <a:pt x="41697" y="70693"/>
                  </a:moveTo>
                  <a:lnTo>
                    <a:pt x="33034" y="74321"/>
                  </a:lnTo>
                  <a:lnTo>
                    <a:pt x="160583" y="127726"/>
                  </a:lnTo>
                  <a:lnTo>
                    <a:pt x="175469" y="121493"/>
                  </a:lnTo>
                  <a:lnTo>
                    <a:pt x="158152" y="121493"/>
                  </a:lnTo>
                  <a:lnTo>
                    <a:pt x="160583" y="120476"/>
                  </a:lnTo>
                  <a:lnTo>
                    <a:pt x="41697" y="70693"/>
                  </a:lnTo>
                  <a:close/>
                </a:path>
                <a:path w="321310" h="141604">
                  <a:moveTo>
                    <a:pt x="160583" y="120476"/>
                  </a:moveTo>
                  <a:lnTo>
                    <a:pt x="158152" y="121493"/>
                  </a:lnTo>
                  <a:lnTo>
                    <a:pt x="163013" y="121493"/>
                  </a:lnTo>
                  <a:lnTo>
                    <a:pt x="160583" y="120476"/>
                  </a:lnTo>
                  <a:close/>
                </a:path>
                <a:path w="321310" h="141604">
                  <a:moveTo>
                    <a:pt x="279463" y="70693"/>
                  </a:moveTo>
                  <a:lnTo>
                    <a:pt x="160583" y="120476"/>
                  </a:lnTo>
                  <a:lnTo>
                    <a:pt x="163013" y="121493"/>
                  </a:lnTo>
                  <a:lnTo>
                    <a:pt x="175469" y="121493"/>
                  </a:lnTo>
                  <a:lnTo>
                    <a:pt x="288127" y="74321"/>
                  </a:lnTo>
                  <a:lnTo>
                    <a:pt x="279463" y="70693"/>
                  </a:lnTo>
                  <a:close/>
                </a:path>
                <a:path w="321310" h="141604">
                  <a:moveTo>
                    <a:pt x="10495" y="71284"/>
                  </a:moveTo>
                  <a:lnTo>
                    <a:pt x="10493" y="76502"/>
                  </a:lnTo>
                  <a:lnTo>
                    <a:pt x="16725" y="73893"/>
                  </a:lnTo>
                  <a:lnTo>
                    <a:pt x="10495" y="71284"/>
                  </a:lnTo>
                  <a:close/>
                </a:path>
                <a:path w="321310" h="141604">
                  <a:moveTo>
                    <a:pt x="16726" y="73893"/>
                  </a:moveTo>
                  <a:lnTo>
                    <a:pt x="10493" y="76502"/>
                  </a:lnTo>
                  <a:lnTo>
                    <a:pt x="22958" y="76502"/>
                  </a:lnTo>
                  <a:lnTo>
                    <a:pt x="16726" y="73893"/>
                  </a:lnTo>
                  <a:close/>
                </a:path>
                <a:path w="321310" h="141604">
                  <a:moveTo>
                    <a:pt x="27825" y="72140"/>
                  </a:moveTo>
                  <a:lnTo>
                    <a:pt x="27823" y="76502"/>
                  </a:lnTo>
                  <a:lnTo>
                    <a:pt x="33032" y="74321"/>
                  </a:lnTo>
                  <a:lnTo>
                    <a:pt x="27825" y="72140"/>
                  </a:lnTo>
                  <a:close/>
                </a:path>
                <a:path w="321310" h="141604">
                  <a:moveTo>
                    <a:pt x="33034" y="74321"/>
                  </a:moveTo>
                  <a:lnTo>
                    <a:pt x="27823" y="76502"/>
                  </a:lnTo>
                  <a:lnTo>
                    <a:pt x="38244" y="76502"/>
                  </a:lnTo>
                  <a:lnTo>
                    <a:pt x="33034" y="74321"/>
                  </a:lnTo>
                  <a:close/>
                </a:path>
                <a:path w="321310" h="141604">
                  <a:moveTo>
                    <a:pt x="293336" y="72140"/>
                  </a:moveTo>
                  <a:lnTo>
                    <a:pt x="288127" y="74321"/>
                  </a:lnTo>
                  <a:lnTo>
                    <a:pt x="293336" y="76503"/>
                  </a:lnTo>
                  <a:lnTo>
                    <a:pt x="293336" y="72140"/>
                  </a:lnTo>
                  <a:close/>
                </a:path>
                <a:path w="321310" h="141604">
                  <a:moveTo>
                    <a:pt x="296793" y="70693"/>
                  </a:moveTo>
                  <a:lnTo>
                    <a:pt x="293336" y="72140"/>
                  </a:lnTo>
                  <a:lnTo>
                    <a:pt x="293336" y="76503"/>
                  </a:lnTo>
                  <a:lnTo>
                    <a:pt x="298204" y="76503"/>
                  </a:lnTo>
                  <a:lnTo>
                    <a:pt x="304436" y="73893"/>
                  </a:lnTo>
                  <a:lnTo>
                    <a:pt x="296793" y="70693"/>
                  </a:lnTo>
                  <a:close/>
                </a:path>
                <a:path w="321310" h="141604">
                  <a:moveTo>
                    <a:pt x="310668" y="71284"/>
                  </a:moveTo>
                  <a:lnTo>
                    <a:pt x="304436" y="73893"/>
                  </a:lnTo>
                  <a:lnTo>
                    <a:pt x="310668" y="76503"/>
                  </a:lnTo>
                  <a:lnTo>
                    <a:pt x="310668" y="71284"/>
                  </a:lnTo>
                  <a:close/>
                </a:path>
                <a:path w="321310" h="141604">
                  <a:moveTo>
                    <a:pt x="315536" y="64883"/>
                  </a:moveTo>
                  <a:lnTo>
                    <a:pt x="310668" y="64883"/>
                  </a:lnTo>
                  <a:lnTo>
                    <a:pt x="310670" y="70102"/>
                  </a:lnTo>
                  <a:lnTo>
                    <a:pt x="312080" y="70693"/>
                  </a:lnTo>
                  <a:lnTo>
                    <a:pt x="310668" y="71284"/>
                  </a:lnTo>
                  <a:lnTo>
                    <a:pt x="310668" y="76503"/>
                  </a:lnTo>
                  <a:lnTo>
                    <a:pt x="315536" y="76503"/>
                  </a:lnTo>
                  <a:lnTo>
                    <a:pt x="321163" y="74147"/>
                  </a:lnTo>
                  <a:lnTo>
                    <a:pt x="321163" y="67240"/>
                  </a:lnTo>
                  <a:lnTo>
                    <a:pt x="315536" y="64883"/>
                  </a:lnTo>
                  <a:close/>
                </a:path>
                <a:path w="321310" h="141604">
                  <a:moveTo>
                    <a:pt x="33033" y="67065"/>
                  </a:moveTo>
                  <a:lnTo>
                    <a:pt x="27823" y="69246"/>
                  </a:lnTo>
                  <a:lnTo>
                    <a:pt x="27825" y="72140"/>
                  </a:lnTo>
                  <a:lnTo>
                    <a:pt x="33034" y="74321"/>
                  </a:lnTo>
                  <a:lnTo>
                    <a:pt x="41697" y="70693"/>
                  </a:lnTo>
                  <a:lnTo>
                    <a:pt x="33033" y="67065"/>
                  </a:lnTo>
                  <a:close/>
                </a:path>
                <a:path w="321310" h="141604">
                  <a:moveTo>
                    <a:pt x="288128" y="67065"/>
                  </a:moveTo>
                  <a:lnTo>
                    <a:pt x="279463" y="70693"/>
                  </a:lnTo>
                  <a:lnTo>
                    <a:pt x="288127" y="74321"/>
                  </a:lnTo>
                  <a:lnTo>
                    <a:pt x="293336" y="72140"/>
                  </a:lnTo>
                  <a:lnTo>
                    <a:pt x="293336" y="69247"/>
                  </a:lnTo>
                  <a:lnTo>
                    <a:pt x="288128" y="67065"/>
                  </a:lnTo>
                  <a:close/>
                </a:path>
                <a:path w="321310" h="141604">
                  <a:moveTo>
                    <a:pt x="16726" y="67492"/>
                  </a:moveTo>
                  <a:lnTo>
                    <a:pt x="10493" y="70102"/>
                  </a:lnTo>
                  <a:lnTo>
                    <a:pt x="10495" y="71284"/>
                  </a:lnTo>
                  <a:lnTo>
                    <a:pt x="16726" y="73893"/>
                  </a:lnTo>
                  <a:lnTo>
                    <a:pt x="24369" y="70693"/>
                  </a:lnTo>
                  <a:lnTo>
                    <a:pt x="16726" y="67492"/>
                  </a:lnTo>
                  <a:close/>
                </a:path>
                <a:path w="321310" h="141604">
                  <a:moveTo>
                    <a:pt x="304437" y="67493"/>
                  </a:moveTo>
                  <a:lnTo>
                    <a:pt x="296793" y="70693"/>
                  </a:lnTo>
                  <a:lnTo>
                    <a:pt x="304436" y="73893"/>
                  </a:lnTo>
                  <a:lnTo>
                    <a:pt x="310668" y="71284"/>
                  </a:lnTo>
                  <a:lnTo>
                    <a:pt x="310668" y="70102"/>
                  </a:lnTo>
                  <a:lnTo>
                    <a:pt x="304437" y="67493"/>
                  </a:lnTo>
                  <a:close/>
                </a:path>
                <a:path w="321310" h="141604">
                  <a:moveTo>
                    <a:pt x="27823" y="69246"/>
                  </a:moveTo>
                  <a:lnTo>
                    <a:pt x="24369" y="70693"/>
                  </a:lnTo>
                  <a:lnTo>
                    <a:pt x="27825" y="72140"/>
                  </a:lnTo>
                  <a:lnTo>
                    <a:pt x="27823" y="69246"/>
                  </a:lnTo>
                  <a:close/>
                </a:path>
                <a:path w="321310" h="141604">
                  <a:moveTo>
                    <a:pt x="293339" y="69247"/>
                  </a:moveTo>
                  <a:lnTo>
                    <a:pt x="293336" y="72140"/>
                  </a:lnTo>
                  <a:lnTo>
                    <a:pt x="296793" y="70693"/>
                  </a:lnTo>
                  <a:lnTo>
                    <a:pt x="293339" y="69247"/>
                  </a:lnTo>
                  <a:close/>
                </a:path>
                <a:path w="321310" h="141604">
                  <a:moveTo>
                    <a:pt x="10493" y="70102"/>
                  </a:moveTo>
                  <a:lnTo>
                    <a:pt x="9083" y="70693"/>
                  </a:lnTo>
                  <a:lnTo>
                    <a:pt x="10495" y="71284"/>
                  </a:lnTo>
                  <a:lnTo>
                    <a:pt x="10493" y="70102"/>
                  </a:lnTo>
                  <a:close/>
                </a:path>
                <a:path w="321310" h="141604">
                  <a:moveTo>
                    <a:pt x="310670" y="70102"/>
                  </a:moveTo>
                  <a:lnTo>
                    <a:pt x="310668" y="71284"/>
                  </a:lnTo>
                  <a:lnTo>
                    <a:pt x="312080" y="70693"/>
                  </a:lnTo>
                  <a:lnTo>
                    <a:pt x="310670" y="70102"/>
                  </a:lnTo>
                  <a:close/>
                </a:path>
                <a:path w="321310" h="141604">
                  <a:moveTo>
                    <a:pt x="160578" y="7259"/>
                  </a:moveTo>
                  <a:lnTo>
                    <a:pt x="16726" y="67492"/>
                  </a:lnTo>
                  <a:lnTo>
                    <a:pt x="24369" y="70693"/>
                  </a:lnTo>
                  <a:lnTo>
                    <a:pt x="27823" y="69246"/>
                  </a:lnTo>
                  <a:lnTo>
                    <a:pt x="27823" y="64883"/>
                  </a:lnTo>
                  <a:lnTo>
                    <a:pt x="38244" y="64883"/>
                  </a:lnTo>
                  <a:lnTo>
                    <a:pt x="160582" y="13659"/>
                  </a:lnTo>
                  <a:lnTo>
                    <a:pt x="158152" y="12642"/>
                  </a:lnTo>
                  <a:lnTo>
                    <a:pt x="173432" y="12642"/>
                  </a:lnTo>
                  <a:lnTo>
                    <a:pt x="160578" y="7259"/>
                  </a:lnTo>
                  <a:close/>
                </a:path>
                <a:path w="321310" h="141604">
                  <a:moveTo>
                    <a:pt x="160582" y="13659"/>
                  </a:moveTo>
                  <a:lnTo>
                    <a:pt x="33033" y="67065"/>
                  </a:lnTo>
                  <a:lnTo>
                    <a:pt x="41697" y="70693"/>
                  </a:lnTo>
                  <a:lnTo>
                    <a:pt x="160582" y="20910"/>
                  </a:lnTo>
                  <a:lnTo>
                    <a:pt x="158152" y="19892"/>
                  </a:lnTo>
                  <a:lnTo>
                    <a:pt x="175468" y="19892"/>
                  </a:lnTo>
                  <a:lnTo>
                    <a:pt x="160582" y="13659"/>
                  </a:lnTo>
                  <a:close/>
                </a:path>
                <a:path w="321310" h="141604">
                  <a:moveTo>
                    <a:pt x="175468" y="19892"/>
                  </a:moveTo>
                  <a:lnTo>
                    <a:pt x="163012" y="19892"/>
                  </a:lnTo>
                  <a:lnTo>
                    <a:pt x="160582" y="20910"/>
                  </a:lnTo>
                  <a:lnTo>
                    <a:pt x="279463" y="70693"/>
                  </a:lnTo>
                  <a:lnTo>
                    <a:pt x="288126" y="67065"/>
                  </a:lnTo>
                  <a:lnTo>
                    <a:pt x="175468" y="19892"/>
                  </a:lnTo>
                  <a:close/>
                </a:path>
                <a:path w="321310" h="141604">
                  <a:moveTo>
                    <a:pt x="298204" y="64883"/>
                  </a:moveTo>
                  <a:lnTo>
                    <a:pt x="293336" y="64883"/>
                  </a:lnTo>
                  <a:lnTo>
                    <a:pt x="293339" y="69247"/>
                  </a:lnTo>
                  <a:lnTo>
                    <a:pt x="296793" y="70693"/>
                  </a:lnTo>
                  <a:lnTo>
                    <a:pt x="304436" y="67493"/>
                  </a:lnTo>
                  <a:lnTo>
                    <a:pt x="298204" y="64883"/>
                  </a:lnTo>
                  <a:close/>
                </a:path>
                <a:path w="321310" h="141604">
                  <a:moveTo>
                    <a:pt x="10493" y="64883"/>
                  </a:moveTo>
                  <a:lnTo>
                    <a:pt x="10493" y="70102"/>
                  </a:lnTo>
                  <a:lnTo>
                    <a:pt x="16726" y="67492"/>
                  </a:lnTo>
                  <a:lnTo>
                    <a:pt x="10493" y="64883"/>
                  </a:lnTo>
                  <a:close/>
                </a:path>
                <a:path w="321310" h="141604">
                  <a:moveTo>
                    <a:pt x="310668" y="64883"/>
                  </a:moveTo>
                  <a:lnTo>
                    <a:pt x="304437" y="67493"/>
                  </a:lnTo>
                  <a:lnTo>
                    <a:pt x="310670" y="70102"/>
                  </a:lnTo>
                  <a:lnTo>
                    <a:pt x="310668" y="64883"/>
                  </a:lnTo>
                  <a:close/>
                </a:path>
                <a:path w="321310" h="141604">
                  <a:moveTo>
                    <a:pt x="27823" y="64883"/>
                  </a:moveTo>
                  <a:lnTo>
                    <a:pt x="27823" y="69246"/>
                  </a:lnTo>
                  <a:lnTo>
                    <a:pt x="33033" y="67065"/>
                  </a:lnTo>
                  <a:lnTo>
                    <a:pt x="27823" y="64883"/>
                  </a:lnTo>
                  <a:close/>
                </a:path>
                <a:path w="321310" h="141604">
                  <a:moveTo>
                    <a:pt x="293336" y="64883"/>
                  </a:moveTo>
                  <a:lnTo>
                    <a:pt x="288128" y="67065"/>
                  </a:lnTo>
                  <a:lnTo>
                    <a:pt x="293339" y="69247"/>
                  </a:lnTo>
                  <a:lnTo>
                    <a:pt x="293336" y="64883"/>
                  </a:lnTo>
                  <a:close/>
                </a:path>
                <a:path w="321310" h="141604">
                  <a:moveTo>
                    <a:pt x="22958" y="64883"/>
                  </a:moveTo>
                  <a:lnTo>
                    <a:pt x="10493" y="64883"/>
                  </a:lnTo>
                  <a:lnTo>
                    <a:pt x="16726" y="67492"/>
                  </a:lnTo>
                  <a:lnTo>
                    <a:pt x="22958" y="64883"/>
                  </a:lnTo>
                  <a:close/>
                </a:path>
                <a:path w="321310" h="141604">
                  <a:moveTo>
                    <a:pt x="177916" y="7259"/>
                  </a:moveTo>
                  <a:lnTo>
                    <a:pt x="160578" y="7259"/>
                  </a:lnTo>
                  <a:lnTo>
                    <a:pt x="304437" y="67493"/>
                  </a:lnTo>
                  <a:lnTo>
                    <a:pt x="310668" y="64883"/>
                  </a:lnTo>
                  <a:lnTo>
                    <a:pt x="315536" y="64883"/>
                  </a:lnTo>
                  <a:lnTo>
                    <a:pt x="177916" y="7259"/>
                  </a:lnTo>
                  <a:close/>
                </a:path>
                <a:path w="321310" h="141604">
                  <a:moveTo>
                    <a:pt x="38244" y="64883"/>
                  </a:moveTo>
                  <a:lnTo>
                    <a:pt x="27823" y="64883"/>
                  </a:lnTo>
                  <a:lnTo>
                    <a:pt x="33033" y="67065"/>
                  </a:lnTo>
                  <a:lnTo>
                    <a:pt x="38244" y="64883"/>
                  </a:lnTo>
                  <a:close/>
                </a:path>
                <a:path w="321310" h="141604">
                  <a:moveTo>
                    <a:pt x="173432" y="12642"/>
                  </a:moveTo>
                  <a:lnTo>
                    <a:pt x="163012" y="12642"/>
                  </a:lnTo>
                  <a:lnTo>
                    <a:pt x="160582" y="13659"/>
                  </a:lnTo>
                  <a:lnTo>
                    <a:pt x="288128" y="67065"/>
                  </a:lnTo>
                  <a:lnTo>
                    <a:pt x="293336" y="64883"/>
                  </a:lnTo>
                  <a:lnTo>
                    <a:pt x="298204" y="64883"/>
                  </a:lnTo>
                  <a:lnTo>
                    <a:pt x="173432" y="12642"/>
                  </a:lnTo>
                  <a:close/>
                </a:path>
                <a:path w="321310" h="141604">
                  <a:moveTo>
                    <a:pt x="163012" y="19892"/>
                  </a:moveTo>
                  <a:lnTo>
                    <a:pt x="158152" y="19892"/>
                  </a:lnTo>
                  <a:lnTo>
                    <a:pt x="160582" y="20910"/>
                  </a:lnTo>
                  <a:lnTo>
                    <a:pt x="163012" y="19892"/>
                  </a:lnTo>
                  <a:close/>
                </a:path>
                <a:path w="321310" h="141604">
                  <a:moveTo>
                    <a:pt x="163012" y="12642"/>
                  </a:moveTo>
                  <a:lnTo>
                    <a:pt x="158152" y="12642"/>
                  </a:lnTo>
                  <a:lnTo>
                    <a:pt x="160582" y="13659"/>
                  </a:lnTo>
                  <a:lnTo>
                    <a:pt x="163012" y="12642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7" name="object 41">
            <a:extLst>
              <a:ext uri="{FF2B5EF4-FFF2-40B4-BE49-F238E27FC236}">
                <a16:creationId xmlns:a16="http://schemas.microsoft.com/office/drawing/2014/main" id="{2AB5236F-2EA0-6D1F-988F-E183255EF336}"/>
              </a:ext>
            </a:extLst>
          </p:cNvPr>
          <p:cNvGrpSpPr/>
          <p:nvPr/>
        </p:nvGrpSpPr>
        <p:grpSpPr>
          <a:xfrm>
            <a:off x="5952363" y="2116454"/>
            <a:ext cx="2904490" cy="426084"/>
            <a:chOff x="5952363" y="2116454"/>
            <a:chExt cx="2904490" cy="426084"/>
          </a:xfrm>
        </p:grpSpPr>
        <p:sp>
          <p:nvSpPr>
            <p:cNvPr id="148" name="object 42">
              <a:extLst>
                <a:ext uri="{FF2B5EF4-FFF2-40B4-BE49-F238E27FC236}">
                  <a16:creationId xmlns:a16="http://schemas.microsoft.com/office/drawing/2014/main" id="{32BA0BB9-AA78-2A23-A717-3176285F0758}"/>
                </a:ext>
              </a:extLst>
            </p:cNvPr>
            <p:cNvSpPr/>
            <p:nvPr/>
          </p:nvSpPr>
          <p:spPr>
            <a:xfrm>
              <a:off x="6332220" y="2125979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49" name="object 43">
              <a:extLst>
                <a:ext uri="{FF2B5EF4-FFF2-40B4-BE49-F238E27FC236}">
                  <a16:creationId xmlns:a16="http://schemas.microsoft.com/office/drawing/2014/main" id="{1A7FF80B-3535-499D-49DD-FC47F7687D5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363" y="2116454"/>
              <a:ext cx="489965" cy="425958"/>
            </a:xfrm>
            <a:prstGeom prst="rect">
              <a:avLst/>
            </a:prstGeom>
          </p:spPr>
        </p:pic>
      </p:grpSp>
      <p:sp>
        <p:nvSpPr>
          <p:cNvPr id="150" name="object 44">
            <a:extLst>
              <a:ext uri="{FF2B5EF4-FFF2-40B4-BE49-F238E27FC236}">
                <a16:creationId xmlns:a16="http://schemas.microsoft.com/office/drawing/2014/main" id="{2327C8A1-521E-C406-A9CF-5BDB42497AB0}"/>
              </a:ext>
            </a:extLst>
          </p:cNvPr>
          <p:cNvSpPr txBox="1"/>
          <p:nvPr/>
        </p:nvSpPr>
        <p:spPr>
          <a:xfrm>
            <a:off x="6495034" y="2120010"/>
            <a:ext cx="2196465" cy="4070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sz="800" kern="0" spc="1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900" b="1" kern="0" spc="-10" dirty="0">
                <a:solidFill>
                  <a:srgbClr val="0D0D0D"/>
                </a:solidFill>
                <a:latin typeface="Arial"/>
                <a:cs typeface="Arial"/>
              </a:rPr>
              <a:t>connectivity</a:t>
            </a:r>
            <a:r>
              <a:rPr sz="900" b="1" kern="0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800" kern="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sz="800" kern="0" spc="-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facilitates seamless</a:t>
            </a:r>
            <a:r>
              <a:rPr sz="800" kern="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data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exchange</a:t>
            </a:r>
            <a:r>
              <a:rPr sz="800" kern="0" spc="9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800" kern="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25" dirty="0">
                <a:solidFill>
                  <a:srgbClr val="0D0D0D"/>
                </a:solidFill>
                <a:latin typeface="Arial MT"/>
                <a:cs typeface="Arial MT"/>
              </a:rPr>
              <a:t>inter-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device communication,</a:t>
            </a:r>
            <a:r>
              <a:rPr sz="800" kern="0" spc="8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optimizing</a:t>
            </a:r>
            <a:r>
              <a:rPr sz="800" kern="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network</a:t>
            </a:r>
            <a:r>
              <a:rPr sz="800" kern="0" spc="3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performance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51" name="object 45">
            <a:extLst>
              <a:ext uri="{FF2B5EF4-FFF2-40B4-BE49-F238E27FC236}">
                <a16:creationId xmlns:a16="http://schemas.microsoft.com/office/drawing/2014/main" id="{4BB6BA5E-A4F1-06E9-9F66-48439C6CC241}"/>
              </a:ext>
            </a:extLst>
          </p:cNvPr>
          <p:cNvGrpSpPr/>
          <p:nvPr/>
        </p:nvGrpSpPr>
        <p:grpSpPr>
          <a:xfrm>
            <a:off x="5952363" y="1631823"/>
            <a:ext cx="2904490" cy="426084"/>
            <a:chOff x="5952363" y="1631823"/>
            <a:chExt cx="2904490" cy="426084"/>
          </a:xfrm>
        </p:grpSpPr>
        <p:sp>
          <p:nvSpPr>
            <p:cNvPr id="152" name="object 46">
              <a:extLst>
                <a:ext uri="{FF2B5EF4-FFF2-40B4-BE49-F238E27FC236}">
                  <a16:creationId xmlns:a16="http://schemas.microsoft.com/office/drawing/2014/main" id="{123C96D9-9A89-1F51-D903-F529420E7F27}"/>
                </a:ext>
              </a:extLst>
            </p:cNvPr>
            <p:cNvSpPr/>
            <p:nvPr/>
          </p:nvSpPr>
          <p:spPr>
            <a:xfrm>
              <a:off x="6332220" y="1645920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3" name="object 47">
              <a:extLst>
                <a:ext uri="{FF2B5EF4-FFF2-40B4-BE49-F238E27FC236}">
                  <a16:creationId xmlns:a16="http://schemas.microsoft.com/office/drawing/2014/main" id="{AC9123B6-018A-C66E-F11B-144484E5ED1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363" y="1631823"/>
              <a:ext cx="489965" cy="425957"/>
            </a:xfrm>
            <a:prstGeom prst="rect">
              <a:avLst/>
            </a:prstGeom>
          </p:spPr>
        </p:pic>
      </p:grpSp>
      <p:sp>
        <p:nvSpPr>
          <p:cNvPr id="154" name="object 48">
            <a:extLst>
              <a:ext uri="{FF2B5EF4-FFF2-40B4-BE49-F238E27FC236}">
                <a16:creationId xmlns:a16="http://schemas.microsoft.com/office/drawing/2014/main" id="{905B2981-CE0C-159F-D8AE-C74971447771}"/>
              </a:ext>
            </a:extLst>
          </p:cNvPr>
          <p:cNvSpPr txBox="1"/>
          <p:nvPr/>
        </p:nvSpPr>
        <p:spPr>
          <a:xfrm>
            <a:off x="6495034" y="1633220"/>
            <a:ext cx="2080895" cy="4114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sz="900" b="1" kern="0" dirty="0">
                <a:solidFill>
                  <a:srgbClr val="0D0D0D"/>
                </a:solidFill>
                <a:cs typeface="Calibri"/>
              </a:rPr>
              <a:t>AI</a:t>
            </a:r>
            <a:r>
              <a:rPr sz="900" b="1" kern="0" spc="-1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integration</a:t>
            </a:r>
            <a:r>
              <a:rPr sz="800" kern="0" spc="1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in</a:t>
            </a:r>
            <a:r>
              <a:rPr sz="800" kern="0" spc="1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IoT</a:t>
            </a:r>
            <a:r>
              <a:rPr sz="800" kern="0" spc="-2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leads</a:t>
            </a:r>
            <a:r>
              <a:rPr sz="800" kern="0" spc="-2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to</a:t>
            </a:r>
            <a:r>
              <a:rPr sz="800" kern="0" spc="1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smarter,</a:t>
            </a:r>
            <a:r>
              <a:rPr sz="800" kern="0" spc="-5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data-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driven</a:t>
            </a:r>
            <a:r>
              <a:rPr sz="800" kern="0" spc="50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decisions</a:t>
            </a:r>
            <a:r>
              <a:rPr sz="800" kern="0" spc="-3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and</a:t>
            </a:r>
            <a:r>
              <a:rPr sz="800" kern="0" spc="-4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20" dirty="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sz="800" kern="0" spc="6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predictive</a:t>
            </a:r>
            <a:r>
              <a:rPr sz="800" kern="0" spc="-5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analytics,</a:t>
            </a:r>
            <a:r>
              <a:rPr sz="800" kern="0" spc="50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boosting</a:t>
            </a:r>
            <a:r>
              <a:rPr sz="800" kern="0" spc="2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operational</a:t>
            </a:r>
            <a:r>
              <a:rPr sz="800" kern="0" dirty="0">
                <a:solidFill>
                  <a:srgbClr val="0D0D0D"/>
                </a:solidFill>
                <a:cs typeface="Calibri"/>
              </a:rPr>
              <a:t> </a:t>
            </a:r>
            <a:r>
              <a:rPr sz="800" kern="0" spc="-10" dirty="0">
                <a:solidFill>
                  <a:srgbClr val="0D0D0D"/>
                </a:solidFill>
                <a:cs typeface="Calibri"/>
              </a:rPr>
              <a:t>efficiency</a:t>
            </a:r>
            <a:endParaRPr sz="800" kern="0">
              <a:solidFill>
                <a:sysClr val="windowText" lastClr="000000"/>
              </a:solidFill>
              <a:cs typeface="Calibri"/>
            </a:endParaRPr>
          </a:p>
        </p:txBody>
      </p:sp>
      <p:grpSp>
        <p:nvGrpSpPr>
          <p:cNvPr id="155" name="object 49">
            <a:extLst>
              <a:ext uri="{FF2B5EF4-FFF2-40B4-BE49-F238E27FC236}">
                <a16:creationId xmlns:a16="http://schemas.microsoft.com/office/drawing/2014/main" id="{F21A26F2-C578-1D45-8A11-579FD637C6E0}"/>
              </a:ext>
            </a:extLst>
          </p:cNvPr>
          <p:cNvGrpSpPr/>
          <p:nvPr/>
        </p:nvGrpSpPr>
        <p:grpSpPr>
          <a:xfrm>
            <a:off x="5952363" y="2601086"/>
            <a:ext cx="2904490" cy="421640"/>
            <a:chOff x="5952363" y="2601086"/>
            <a:chExt cx="2904490" cy="421640"/>
          </a:xfrm>
        </p:grpSpPr>
        <p:sp>
          <p:nvSpPr>
            <p:cNvPr id="156" name="object 50">
              <a:extLst>
                <a:ext uri="{FF2B5EF4-FFF2-40B4-BE49-F238E27FC236}">
                  <a16:creationId xmlns:a16="http://schemas.microsoft.com/office/drawing/2014/main" id="{32D460CD-409E-04AF-311C-A3F701ED89D1}"/>
                </a:ext>
              </a:extLst>
            </p:cNvPr>
            <p:cNvSpPr/>
            <p:nvPr/>
          </p:nvSpPr>
          <p:spPr>
            <a:xfrm>
              <a:off x="6332220" y="2610611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7" name="object 51">
              <a:extLst>
                <a:ext uri="{FF2B5EF4-FFF2-40B4-BE49-F238E27FC236}">
                  <a16:creationId xmlns:a16="http://schemas.microsoft.com/office/drawing/2014/main" id="{70B1F0F7-7F40-6A4E-CAAB-ABF6BE6CA5F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2363" y="2601086"/>
              <a:ext cx="489965" cy="421386"/>
            </a:xfrm>
            <a:prstGeom prst="rect">
              <a:avLst/>
            </a:prstGeom>
          </p:spPr>
        </p:pic>
      </p:grpSp>
      <p:sp>
        <p:nvSpPr>
          <p:cNvPr id="158" name="object 52">
            <a:extLst>
              <a:ext uri="{FF2B5EF4-FFF2-40B4-BE49-F238E27FC236}">
                <a16:creationId xmlns:a16="http://schemas.microsoft.com/office/drawing/2014/main" id="{95897A41-953C-D27C-1F12-AE726922FE51}"/>
              </a:ext>
            </a:extLst>
          </p:cNvPr>
          <p:cNvSpPr txBox="1"/>
          <p:nvPr/>
        </p:nvSpPr>
        <p:spPr>
          <a:xfrm>
            <a:off x="6495034" y="2605278"/>
            <a:ext cx="2009139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Increased</a:t>
            </a:r>
            <a:r>
              <a:rPr sz="800" kern="0" spc="114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900" b="1" kern="0" spc="-10" dirty="0">
                <a:solidFill>
                  <a:srgbClr val="0D0D0D"/>
                </a:solidFill>
                <a:latin typeface="Arial"/>
                <a:cs typeface="Arial"/>
              </a:rPr>
              <a:t>automation</a:t>
            </a:r>
            <a:r>
              <a:rPr sz="900" b="1" kern="0" spc="-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sz="800" kern="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streamlines processes</a:t>
            </a:r>
            <a:r>
              <a:rPr sz="800" kern="0" spc="-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800" kern="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reduces</a:t>
            </a:r>
            <a:r>
              <a:rPr sz="800" kern="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manual</a:t>
            </a:r>
            <a:r>
              <a:rPr sz="800" kern="0" spc="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intervention, elevating</a:t>
            </a:r>
            <a:r>
              <a:rPr sz="800" kern="0" spc="8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productivity</a:t>
            </a:r>
            <a:r>
              <a:rPr sz="800" kern="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sz="800" kern="0" spc="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0D0D0D"/>
                </a:solidFill>
                <a:latin typeface="Arial MT"/>
                <a:cs typeface="Arial MT"/>
              </a:rPr>
              <a:t>consistency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59" name="object 53">
            <a:extLst>
              <a:ext uri="{FF2B5EF4-FFF2-40B4-BE49-F238E27FC236}">
                <a16:creationId xmlns:a16="http://schemas.microsoft.com/office/drawing/2014/main" id="{98A41030-3A55-4B91-282E-E2E704B408ED}"/>
              </a:ext>
            </a:extLst>
          </p:cNvPr>
          <p:cNvGrpSpPr/>
          <p:nvPr/>
        </p:nvGrpSpPr>
        <p:grpSpPr>
          <a:xfrm>
            <a:off x="3652837" y="4626864"/>
            <a:ext cx="2026285" cy="1207770"/>
            <a:chOff x="3652837" y="4626864"/>
            <a:chExt cx="2026285" cy="1207770"/>
          </a:xfrm>
        </p:grpSpPr>
        <p:sp>
          <p:nvSpPr>
            <p:cNvPr id="160" name="object 54">
              <a:extLst>
                <a:ext uri="{FF2B5EF4-FFF2-40B4-BE49-F238E27FC236}">
                  <a16:creationId xmlns:a16="http://schemas.microsoft.com/office/drawing/2014/main" id="{7A310CC2-D4B3-1A2B-388F-93CAC85CEFB0}"/>
                </a:ext>
              </a:extLst>
            </p:cNvPr>
            <p:cNvSpPr/>
            <p:nvPr/>
          </p:nvSpPr>
          <p:spPr>
            <a:xfrm>
              <a:off x="3881628" y="4626863"/>
              <a:ext cx="1568450" cy="1202690"/>
            </a:xfrm>
            <a:custGeom>
              <a:avLst/>
              <a:gdLst/>
              <a:ahLst/>
              <a:cxnLst/>
              <a:rect l="l" t="t" r="r" b="b"/>
              <a:pathLst>
                <a:path w="1568450" h="1202689">
                  <a:moveTo>
                    <a:pt x="562356" y="635508"/>
                  </a:moveTo>
                  <a:lnTo>
                    <a:pt x="0" y="635508"/>
                  </a:lnTo>
                  <a:lnTo>
                    <a:pt x="0" y="1202436"/>
                  </a:lnTo>
                  <a:lnTo>
                    <a:pt x="562356" y="1202436"/>
                  </a:lnTo>
                  <a:lnTo>
                    <a:pt x="562356" y="635508"/>
                  </a:lnTo>
                  <a:close/>
                </a:path>
                <a:path w="1568450" h="1202689">
                  <a:moveTo>
                    <a:pt x="1568196" y="0"/>
                  </a:moveTo>
                  <a:lnTo>
                    <a:pt x="1010412" y="0"/>
                  </a:lnTo>
                  <a:lnTo>
                    <a:pt x="1010412" y="1202436"/>
                  </a:lnTo>
                  <a:lnTo>
                    <a:pt x="1568196" y="1202436"/>
                  </a:lnTo>
                  <a:lnTo>
                    <a:pt x="156819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object 55">
              <a:extLst>
                <a:ext uri="{FF2B5EF4-FFF2-40B4-BE49-F238E27FC236}">
                  <a16:creationId xmlns:a16="http://schemas.microsoft.com/office/drawing/2014/main" id="{6696E6F5-420D-90DA-6F8E-E3BD81C8855A}"/>
                </a:ext>
              </a:extLst>
            </p:cNvPr>
            <p:cNvSpPr/>
            <p:nvPr/>
          </p:nvSpPr>
          <p:spPr>
            <a:xfrm>
              <a:off x="3657600" y="5829300"/>
              <a:ext cx="2016760" cy="0"/>
            </a:xfrm>
            <a:custGeom>
              <a:avLst/>
              <a:gdLst/>
              <a:ahLst/>
              <a:cxnLst/>
              <a:rect l="l" t="t" r="r" b="b"/>
              <a:pathLst>
                <a:path w="2016760">
                  <a:moveTo>
                    <a:pt x="0" y="0"/>
                  </a:moveTo>
                  <a:lnTo>
                    <a:pt x="201625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2" name="object 56">
            <a:extLst>
              <a:ext uri="{FF2B5EF4-FFF2-40B4-BE49-F238E27FC236}">
                <a16:creationId xmlns:a16="http://schemas.microsoft.com/office/drawing/2014/main" id="{7DE16564-7825-F501-D985-B7FA2A3FAD0D}"/>
              </a:ext>
            </a:extLst>
          </p:cNvPr>
          <p:cNvSpPr txBox="1"/>
          <p:nvPr/>
        </p:nvSpPr>
        <p:spPr>
          <a:xfrm>
            <a:off x="3987546" y="5071998"/>
            <a:ext cx="352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293,2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63" name="object 57">
            <a:extLst>
              <a:ext uri="{FF2B5EF4-FFF2-40B4-BE49-F238E27FC236}">
                <a16:creationId xmlns:a16="http://schemas.microsoft.com/office/drawing/2014/main" id="{8DA4BA8F-E288-6B84-EDC0-1BB2A81BF8B2}"/>
              </a:ext>
            </a:extLst>
          </p:cNvPr>
          <p:cNvSpPr txBox="1"/>
          <p:nvPr/>
        </p:nvSpPr>
        <p:spPr>
          <a:xfrm>
            <a:off x="4996688" y="4434966"/>
            <a:ext cx="35242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621,6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64" name="object 58">
            <a:extLst>
              <a:ext uri="{FF2B5EF4-FFF2-40B4-BE49-F238E27FC236}">
                <a16:creationId xmlns:a16="http://schemas.microsoft.com/office/drawing/2014/main" id="{D14B3422-7CF5-E316-31EF-B49F1715F9DF}"/>
              </a:ext>
            </a:extLst>
          </p:cNvPr>
          <p:cNvGrpSpPr/>
          <p:nvPr/>
        </p:nvGrpSpPr>
        <p:grpSpPr>
          <a:xfrm>
            <a:off x="4156455" y="4192333"/>
            <a:ext cx="1055370" cy="872490"/>
            <a:chOff x="4156455" y="4192333"/>
            <a:chExt cx="1055370" cy="872490"/>
          </a:xfrm>
        </p:grpSpPr>
        <p:sp>
          <p:nvSpPr>
            <p:cNvPr id="165" name="object 59">
              <a:extLst>
                <a:ext uri="{FF2B5EF4-FFF2-40B4-BE49-F238E27FC236}">
                  <a16:creationId xmlns:a16="http://schemas.microsoft.com/office/drawing/2014/main" id="{035880F8-5AEA-B41D-3CA0-35F1C0DE7DE2}"/>
                </a:ext>
              </a:extLst>
            </p:cNvPr>
            <p:cNvSpPr/>
            <p:nvPr/>
          </p:nvSpPr>
          <p:spPr>
            <a:xfrm>
              <a:off x="4162805" y="4277106"/>
              <a:ext cx="1008380" cy="787400"/>
            </a:xfrm>
            <a:custGeom>
              <a:avLst/>
              <a:gdLst/>
              <a:ahLst/>
              <a:cxnLst/>
              <a:rect l="l" t="t" r="r" b="b"/>
              <a:pathLst>
                <a:path w="1008379" h="787400">
                  <a:moveTo>
                    <a:pt x="0" y="787400"/>
                  </a:moveTo>
                  <a:lnTo>
                    <a:pt x="0" y="0"/>
                  </a:lnTo>
                </a:path>
                <a:path w="1008379" h="787400">
                  <a:moveTo>
                    <a:pt x="0" y="0"/>
                  </a:moveTo>
                  <a:lnTo>
                    <a:pt x="100812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66" name="object 60">
              <a:extLst>
                <a:ext uri="{FF2B5EF4-FFF2-40B4-BE49-F238E27FC236}">
                  <a16:creationId xmlns:a16="http://schemas.microsoft.com/office/drawing/2014/main" id="{06862568-3EC1-04DF-6F5D-00F3D191A29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5117" y="4277106"/>
              <a:ext cx="76200" cy="152400"/>
            </a:xfrm>
            <a:prstGeom prst="rect">
              <a:avLst/>
            </a:prstGeom>
          </p:spPr>
        </p:pic>
        <p:sp>
          <p:nvSpPr>
            <p:cNvPr id="167" name="object 61">
              <a:extLst>
                <a:ext uri="{FF2B5EF4-FFF2-40B4-BE49-F238E27FC236}">
                  <a16:creationId xmlns:a16="http://schemas.microsoft.com/office/drawing/2014/main" id="{365D4CB2-C3C1-15AF-D8B4-31792F52F56B}"/>
                </a:ext>
              </a:extLst>
            </p:cNvPr>
            <p:cNvSpPr/>
            <p:nvPr/>
          </p:nvSpPr>
          <p:spPr>
            <a:xfrm>
              <a:off x="4379975" y="4197096"/>
              <a:ext cx="576580" cy="155575"/>
            </a:xfrm>
            <a:custGeom>
              <a:avLst/>
              <a:gdLst/>
              <a:ahLst/>
              <a:cxnLst/>
              <a:rect l="l" t="t" r="r" b="b"/>
              <a:pathLst>
                <a:path w="576579" h="155575">
                  <a:moveTo>
                    <a:pt x="288036" y="0"/>
                  </a:moveTo>
                  <a:lnTo>
                    <a:pt x="221975" y="2052"/>
                  </a:lnTo>
                  <a:lnTo>
                    <a:pt x="161341" y="7899"/>
                  </a:lnTo>
                  <a:lnTo>
                    <a:pt x="107861" y="17075"/>
                  </a:lnTo>
                  <a:lnTo>
                    <a:pt x="63261" y="29111"/>
                  </a:lnTo>
                  <a:lnTo>
                    <a:pt x="7604" y="59902"/>
                  </a:lnTo>
                  <a:lnTo>
                    <a:pt x="0" y="77723"/>
                  </a:lnTo>
                  <a:lnTo>
                    <a:pt x="7604" y="95545"/>
                  </a:lnTo>
                  <a:lnTo>
                    <a:pt x="63261" y="126336"/>
                  </a:lnTo>
                  <a:lnTo>
                    <a:pt x="107861" y="138372"/>
                  </a:lnTo>
                  <a:lnTo>
                    <a:pt x="161341" y="147548"/>
                  </a:lnTo>
                  <a:lnTo>
                    <a:pt x="221975" y="153395"/>
                  </a:lnTo>
                  <a:lnTo>
                    <a:pt x="288036" y="155447"/>
                  </a:lnTo>
                  <a:lnTo>
                    <a:pt x="354096" y="153395"/>
                  </a:lnTo>
                  <a:lnTo>
                    <a:pt x="414730" y="147548"/>
                  </a:lnTo>
                  <a:lnTo>
                    <a:pt x="468210" y="138372"/>
                  </a:lnTo>
                  <a:lnTo>
                    <a:pt x="512810" y="126336"/>
                  </a:lnTo>
                  <a:lnTo>
                    <a:pt x="568467" y="95545"/>
                  </a:lnTo>
                  <a:lnTo>
                    <a:pt x="576072" y="77723"/>
                  </a:lnTo>
                  <a:lnTo>
                    <a:pt x="568467" y="59902"/>
                  </a:lnTo>
                  <a:lnTo>
                    <a:pt x="512810" y="29111"/>
                  </a:lnTo>
                  <a:lnTo>
                    <a:pt x="468210" y="17075"/>
                  </a:lnTo>
                  <a:lnTo>
                    <a:pt x="414730" y="7899"/>
                  </a:lnTo>
                  <a:lnTo>
                    <a:pt x="354096" y="205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object 62">
              <a:extLst>
                <a:ext uri="{FF2B5EF4-FFF2-40B4-BE49-F238E27FC236}">
                  <a16:creationId xmlns:a16="http://schemas.microsoft.com/office/drawing/2014/main" id="{0A6260EE-15CC-2184-7D28-9E78307377EA}"/>
                </a:ext>
              </a:extLst>
            </p:cNvPr>
            <p:cNvSpPr/>
            <p:nvPr/>
          </p:nvSpPr>
          <p:spPr>
            <a:xfrm>
              <a:off x="4379975" y="4197096"/>
              <a:ext cx="576580" cy="155575"/>
            </a:xfrm>
            <a:custGeom>
              <a:avLst/>
              <a:gdLst/>
              <a:ahLst/>
              <a:cxnLst/>
              <a:rect l="l" t="t" r="r" b="b"/>
              <a:pathLst>
                <a:path w="576579" h="155575">
                  <a:moveTo>
                    <a:pt x="0" y="77723"/>
                  </a:moveTo>
                  <a:lnTo>
                    <a:pt x="29267" y="43542"/>
                  </a:lnTo>
                  <a:lnTo>
                    <a:pt x="107861" y="17075"/>
                  </a:lnTo>
                  <a:lnTo>
                    <a:pt x="161341" y="7899"/>
                  </a:lnTo>
                  <a:lnTo>
                    <a:pt x="221975" y="2052"/>
                  </a:lnTo>
                  <a:lnTo>
                    <a:pt x="288036" y="0"/>
                  </a:lnTo>
                  <a:lnTo>
                    <a:pt x="354096" y="2052"/>
                  </a:lnTo>
                  <a:lnTo>
                    <a:pt x="414730" y="7899"/>
                  </a:lnTo>
                  <a:lnTo>
                    <a:pt x="468210" y="17075"/>
                  </a:lnTo>
                  <a:lnTo>
                    <a:pt x="512810" y="29111"/>
                  </a:lnTo>
                  <a:lnTo>
                    <a:pt x="568467" y="59902"/>
                  </a:lnTo>
                  <a:lnTo>
                    <a:pt x="576072" y="77723"/>
                  </a:lnTo>
                  <a:lnTo>
                    <a:pt x="568467" y="95545"/>
                  </a:lnTo>
                  <a:lnTo>
                    <a:pt x="512810" y="126336"/>
                  </a:lnTo>
                  <a:lnTo>
                    <a:pt x="468210" y="138372"/>
                  </a:lnTo>
                  <a:lnTo>
                    <a:pt x="414730" y="147548"/>
                  </a:lnTo>
                  <a:lnTo>
                    <a:pt x="354096" y="153395"/>
                  </a:lnTo>
                  <a:lnTo>
                    <a:pt x="288036" y="155447"/>
                  </a:lnTo>
                  <a:lnTo>
                    <a:pt x="221975" y="153395"/>
                  </a:lnTo>
                  <a:lnTo>
                    <a:pt x="161341" y="147548"/>
                  </a:lnTo>
                  <a:lnTo>
                    <a:pt x="107861" y="138372"/>
                  </a:lnTo>
                  <a:lnTo>
                    <a:pt x="63261" y="126336"/>
                  </a:lnTo>
                  <a:lnTo>
                    <a:pt x="7604" y="95545"/>
                  </a:lnTo>
                  <a:lnTo>
                    <a:pt x="0" y="777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9" name="object 63">
            <a:extLst>
              <a:ext uri="{FF2B5EF4-FFF2-40B4-BE49-F238E27FC236}">
                <a16:creationId xmlns:a16="http://schemas.microsoft.com/office/drawing/2014/main" id="{EE7C9E1F-7B49-EA4D-F90E-01BDED675333}"/>
              </a:ext>
            </a:extLst>
          </p:cNvPr>
          <p:cNvSpPr txBox="1"/>
          <p:nvPr/>
        </p:nvSpPr>
        <p:spPr>
          <a:xfrm>
            <a:off x="4005198" y="5843117"/>
            <a:ext cx="13728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979169" algn="l"/>
              </a:tabLst>
            </a:pP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2023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2030E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70" name="object 64">
            <a:extLst>
              <a:ext uri="{FF2B5EF4-FFF2-40B4-BE49-F238E27FC236}">
                <a16:creationId xmlns:a16="http://schemas.microsoft.com/office/drawing/2014/main" id="{83C25A33-DF56-F01E-40DD-8ADF85736602}"/>
              </a:ext>
            </a:extLst>
          </p:cNvPr>
          <p:cNvSpPr txBox="1"/>
          <p:nvPr/>
        </p:nvSpPr>
        <p:spPr>
          <a:xfrm>
            <a:off x="4461509" y="4195064"/>
            <a:ext cx="42100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+112.0%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1" name="object 65">
            <a:extLst>
              <a:ext uri="{FF2B5EF4-FFF2-40B4-BE49-F238E27FC236}">
                <a16:creationId xmlns:a16="http://schemas.microsoft.com/office/drawing/2014/main" id="{158FDA81-64F2-F5DD-48FA-BCED537004EE}"/>
              </a:ext>
            </a:extLst>
          </p:cNvPr>
          <p:cNvGrpSpPr/>
          <p:nvPr/>
        </p:nvGrpSpPr>
        <p:grpSpPr>
          <a:xfrm>
            <a:off x="8970264" y="2258567"/>
            <a:ext cx="2583180" cy="1093470"/>
            <a:chOff x="8970264" y="2258567"/>
            <a:chExt cx="2583180" cy="1093470"/>
          </a:xfrm>
        </p:grpSpPr>
        <p:sp>
          <p:nvSpPr>
            <p:cNvPr id="172" name="object 66">
              <a:extLst>
                <a:ext uri="{FF2B5EF4-FFF2-40B4-BE49-F238E27FC236}">
                  <a16:creationId xmlns:a16="http://schemas.microsoft.com/office/drawing/2014/main" id="{A064ABC6-4DE0-F92D-ADD1-A9CE0501D059}"/>
                </a:ext>
              </a:extLst>
            </p:cNvPr>
            <p:cNvSpPr/>
            <p:nvPr/>
          </p:nvSpPr>
          <p:spPr>
            <a:xfrm>
              <a:off x="9258300" y="2258567"/>
              <a:ext cx="2011680" cy="1088390"/>
            </a:xfrm>
            <a:custGeom>
              <a:avLst/>
              <a:gdLst/>
              <a:ahLst/>
              <a:cxnLst/>
              <a:rect l="l" t="t" r="r" b="b"/>
              <a:pathLst>
                <a:path w="2011679" h="1088389">
                  <a:moveTo>
                    <a:pt x="717804" y="530352"/>
                  </a:moveTo>
                  <a:lnTo>
                    <a:pt x="0" y="530352"/>
                  </a:lnTo>
                  <a:lnTo>
                    <a:pt x="0" y="1088136"/>
                  </a:lnTo>
                  <a:lnTo>
                    <a:pt x="717804" y="1088136"/>
                  </a:lnTo>
                  <a:lnTo>
                    <a:pt x="717804" y="530352"/>
                  </a:lnTo>
                  <a:close/>
                </a:path>
                <a:path w="2011679" h="1088389">
                  <a:moveTo>
                    <a:pt x="2011680" y="0"/>
                  </a:moveTo>
                  <a:lnTo>
                    <a:pt x="1293876" y="0"/>
                  </a:lnTo>
                  <a:lnTo>
                    <a:pt x="1293876" y="1088136"/>
                  </a:lnTo>
                  <a:lnTo>
                    <a:pt x="2011680" y="1088136"/>
                  </a:lnTo>
                  <a:lnTo>
                    <a:pt x="201168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object 67">
              <a:extLst>
                <a:ext uri="{FF2B5EF4-FFF2-40B4-BE49-F238E27FC236}">
                  <a16:creationId xmlns:a16="http://schemas.microsoft.com/office/drawing/2014/main" id="{A15BFF35-0A9E-057A-9F68-42FFD82E42B0}"/>
                </a:ext>
              </a:extLst>
            </p:cNvPr>
            <p:cNvSpPr/>
            <p:nvPr/>
          </p:nvSpPr>
          <p:spPr>
            <a:xfrm>
              <a:off x="8970264" y="3346703"/>
              <a:ext cx="2583180" cy="0"/>
            </a:xfrm>
            <a:custGeom>
              <a:avLst/>
              <a:gdLst/>
              <a:ahLst/>
              <a:cxnLst/>
              <a:rect l="l" t="t" r="r" b="b"/>
              <a:pathLst>
                <a:path w="2583179">
                  <a:moveTo>
                    <a:pt x="0" y="0"/>
                  </a:moveTo>
                  <a:lnTo>
                    <a:pt x="25831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4" name="object 68">
            <a:extLst>
              <a:ext uri="{FF2B5EF4-FFF2-40B4-BE49-F238E27FC236}">
                <a16:creationId xmlns:a16="http://schemas.microsoft.com/office/drawing/2014/main" id="{65596F5D-9A38-DB90-860D-AFE07096F943}"/>
              </a:ext>
            </a:extLst>
          </p:cNvPr>
          <p:cNvSpPr/>
          <p:nvPr/>
        </p:nvSpPr>
        <p:spPr>
          <a:xfrm>
            <a:off x="9609455" y="1647698"/>
            <a:ext cx="1297940" cy="548005"/>
          </a:xfrm>
          <a:custGeom>
            <a:avLst/>
            <a:gdLst/>
            <a:ahLst/>
            <a:cxnLst/>
            <a:rect l="l" t="t" r="r" b="b"/>
            <a:pathLst>
              <a:path w="1297940" h="548005">
                <a:moveTo>
                  <a:pt x="1212944" y="26482"/>
                </a:moveTo>
                <a:lnTo>
                  <a:pt x="0" y="521207"/>
                </a:lnTo>
                <a:lnTo>
                  <a:pt x="10795" y="547624"/>
                </a:lnTo>
                <a:lnTo>
                  <a:pt x="1223732" y="53027"/>
                </a:lnTo>
                <a:lnTo>
                  <a:pt x="1212944" y="26482"/>
                </a:lnTo>
                <a:close/>
              </a:path>
              <a:path w="1297940" h="548005">
                <a:moveTo>
                  <a:pt x="1285639" y="21081"/>
                </a:moveTo>
                <a:lnTo>
                  <a:pt x="1226185" y="21081"/>
                </a:lnTo>
                <a:lnTo>
                  <a:pt x="1236979" y="47625"/>
                </a:lnTo>
                <a:lnTo>
                  <a:pt x="1223732" y="53027"/>
                </a:lnTo>
                <a:lnTo>
                  <a:pt x="1234440" y="79375"/>
                </a:lnTo>
                <a:lnTo>
                  <a:pt x="1285639" y="21081"/>
                </a:lnTo>
                <a:close/>
              </a:path>
              <a:path w="1297940" h="548005">
                <a:moveTo>
                  <a:pt x="1226185" y="21081"/>
                </a:moveTo>
                <a:lnTo>
                  <a:pt x="1212944" y="26482"/>
                </a:lnTo>
                <a:lnTo>
                  <a:pt x="1223732" y="53027"/>
                </a:lnTo>
                <a:lnTo>
                  <a:pt x="1236979" y="47625"/>
                </a:lnTo>
                <a:lnTo>
                  <a:pt x="1226185" y="21081"/>
                </a:lnTo>
                <a:close/>
              </a:path>
              <a:path w="1297940" h="548005">
                <a:moveTo>
                  <a:pt x="1202181" y="0"/>
                </a:moveTo>
                <a:lnTo>
                  <a:pt x="1212944" y="26482"/>
                </a:lnTo>
                <a:lnTo>
                  <a:pt x="1226185" y="21081"/>
                </a:lnTo>
                <a:lnTo>
                  <a:pt x="1285639" y="21081"/>
                </a:lnTo>
                <a:lnTo>
                  <a:pt x="1297686" y="7365"/>
                </a:lnTo>
                <a:lnTo>
                  <a:pt x="1202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object 69">
            <a:extLst>
              <a:ext uri="{FF2B5EF4-FFF2-40B4-BE49-F238E27FC236}">
                <a16:creationId xmlns:a16="http://schemas.microsoft.com/office/drawing/2014/main" id="{FA338A03-A0F4-0298-23DE-01A27541A5FD}"/>
              </a:ext>
            </a:extLst>
          </p:cNvPr>
          <p:cNvSpPr txBox="1"/>
          <p:nvPr/>
        </p:nvSpPr>
        <p:spPr>
          <a:xfrm>
            <a:off x="9460483" y="3360242"/>
            <a:ext cx="165862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263650" algn="l"/>
              </a:tabLst>
            </a:pP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2023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	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2030E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76" name="object 70">
            <a:extLst>
              <a:ext uri="{FF2B5EF4-FFF2-40B4-BE49-F238E27FC236}">
                <a16:creationId xmlns:a16="http://schemas.microsoft.com/office/drawing/2014/main" id="{52E7E5E7-5A17-EEA7-9F4B-9432673BE560}"/>
              </a:ext>
            </a:extLst>
          </p:cNvPr>
          <p:cNvSpPr txBox="1"/>
          <p:nvPr/>
        </p:nvSpPr>
        <p:spPr>
          <a:xfrm>
            <a:off x="9410445" y="2595448"/>
            <a:ext cx="4254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15,138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77" name="object 71">
            <a:extLst>
              <a:ext uri="{FF2B5EF4-FFF2-40B4-BE49-F238E27FC236}">
                <a16:creationId xmlns:a16="http://schemas.microsoft.com/office/drawing/2014/main" id="{8EA119B9-C62E-088C-502A-8261520B4AB2}"/>
              </a:ext>
            </a:extLst>
          </p:cNvPr>
          <p:cNvSpPr txBox="1"/>
          <p:nvPr/>
        </p:nvSpPr>
        <p:spPr>
          <a:xfrm>
            <a:off x="10703179" y="2068449"/>
            <a:ext cx="4254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29,422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178" name="object 72">
            <a:extLst>
              <a:ext uri="{FF2B5EF4-FFF2-40B4-BE49-F238E27FC236}">
                <a16:creationId xmlns:a16="http://schemas.microsoft.com/office/drawing/2014/main" id="{9B2CC19B-3157-21E5-8B68-3610B338A4B0}"/>
              </a:ext>
            </a:extLst>
          </p:cNvPr>
          <p:cNvGrpSpPr/>
          <p:nvPr/>
        </p:nvGrpSpPr>
        <p:grpSpPr>
          <a:xfrm>
            <a:off x="9820465" y="1837753"/>
            <a:ext cx="883285" cy="165100"/>
            <a:chOff x="9820465" y="1837753"/>
            <a:chExt cx="883285" cy="165100"/>
          </a:xfrm>
        </p:grpSpPr>
        <p:sp>
          <p:nvSpPr>
            <p:cNvPr id="179" name="object 73">
              <a:extLst>
                <a:ext uri="{FF2B5EF4-FFF2-40B4-BE49-F238E27FC236}">
                  <a16:creationId xmlns:a16="http://schemas.microsoft.com/office/drawing/2014/main" id="{0337CE01-949A-723B-522F-264290886941}"/>
                </a:ext>
              </a:extLst>
            </p:cNvPr>
            <p:cNvSpPr/>
            <p:nvPr/>
          </p:nvSpPr>
          <p:spPr>
            <a:xfrm>
              <a:off x="9825228" y="1842516"/>
              <a:ext cx="873760" cy="155575"/>
            </a:xfrm>
            <a:custGeom>
              <a:avLst/>
              <a:gdLst/>
              <a:ahLst/>
              <a:cxnLst/>
              <a:rect l="l" t="t" r="r" b="b"/>
              <a:pathLst>
                <a:path w="873759" h="155575">
                  <a:moveTo>
                    <a:pt x="436625" y="0"/>
                  </a:moveTo>
                  <a:lnTo>
                    <a:pt x="365795" y="1017"/>
                  </a:lnTo>
                  <a:lnTo>
                    <a:pt x="298606" y="3962"/>
                  </a:lnTo>
                  <a:lnTo>
                    <a:pt x="235957" y="8675"/>
                  </a:lnTo>
                  <a:lnTo>
                    <a:pt x="178746" y="14996"/>
                  </a:lnTo>
                  <a:lnTo>
                    <a:pt x="127873" y="22764"/>
                  </a:lnTo>
                  <a:lnTo>
                    <a:pt x="84234" y="31821"/>
                  </a:lnTo>
                  <a:lnTo>
                    <a:pt x="22256" y="53157"/>
                  </a:lnTo>
                  <a:lnTo>
                    <a:pt x="0" y="77724"/>
                  </a:lnTo>
                  <a:lnTo>
                    <a:pt x="5713" y="90331"/>
                  </a:lnTo>
                  <a:lnTo>
                    <a:pt x="48729" y="113442"/>
                  </a:lnTo>
                  <a:lnTo>
                    <a:pt x="127873" y="132683"/>
                  </a:lnTo>
                  <a:lnTo>
                    <a:pt x="178746" y="140451"/>
                  </a:lnTo>
                  <a:lnTo>
                    <a:pt x="235957" y="146772"/>
                  </a:lnTo>
                  <a:lnTo>
                    <a:pt x="298606" y="151485"/>
                  </a:lnTo>
                  <a:lnTo>
                    <a:pt x="365795" y="154430"/>
                  </a:lnTo>
                  <a:lnTo>
                    <a:pt x="436625" y="155448"/>
                  </a:lnTo>
                  <a:lnTo>
                    <a:pt x="507456" y="154430"/>
                  </a:lnTo>
                  <a:lnTo>
                    <a:pt x="574645" y="151485"/>
                  </a:lnTo>
                  <a:lnTo>
                    <a:pt x="637294" y="146772"/>
                  </a:lnTo>
                  <a:lnTo>
                    <a:pt x="694505" y="140451"/>
                  </a:lnTo>
                  <a:lnTo>
                    <a:pt x="745378" y="132683"/>
                  </a:lnTo>
                  <a:lnTo>
                    <a:pt x="789017" y="123626"/>
                  </a:lnTo>
                  <a:lnTo>
                    <a:pt x="850995" y="102290"/>
                  </a:lnTo>
                  <a:lnTo>
                    <a:pt x="873251" y="77724"/>
                  </a:lnTo>
                  <a:lnTo>
                    <a:pt x="867538" y="65116"/>
                  </a:lnTo>
                  <a:lnTo>
                    <a:pt x="824522" y="42005"/>
                  </a:lnTo>
                  <a:lnTo>
                    <a:pt x="745378" y="22764"/>
                  </a:lnTo>
                  <a:lnTo>
                    <a:pt x="694505" y="14996"/>
                  </a:lnTo>
                  <a:lnTo>
                    <a:pt x="637294" y="8675"/>
                  </a:lnTo>
                  <a:lnTo>
                    <a:pt x="574645" y="3962"/>
                  </a:lnTo>
                  <a:lnTo>
                    <a:pt x="507456" y="1017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object 74">
              <a:extLst>
                <a:ext uri="{FF2B5EF4-FFF2-40B4-BE49-F238E27FC236}">
                  <a16:creationId xmlns:a16="http://schemas.microsoft.com/office/drawing/2014/main" id="{D7DA1539-B6F5-0E5F-D46B-1B63299BDA1A}"/>
                </a:ext>
              </a:extLst>
            </p:cNvPr>
            <p:cNvSpPr/>
            <p:nvPr/>
          </p:nvSpPr>
          <p:spPr>
            <a:xfrm>
              <a:off x="9825228" y="1842516"/>
              <a:ext cx="873760" cy="155575"/>
            </a:xfrm>
            <a:custGeom>
              <a:avLst/>
              <a:gdLst/>
              <a:ahLst/>
              <a:cxnLst/>
              <a:rect l="l" t="t" r="r" b="b"/>
              <a:pathLst>
                <a:path w="873759" h="155575">
                  <a:moveTo>
                    <a:pt x="0" y="77724"/>
                  </a:moveTo>
                  <a:lnTo>
                    <a:pt x="48729" y="42005"/>
                  </a:lnTo>
                  <a:lnTo>
                    <a:pt x="127873" y="22764"/>
                  </a:lnTo>
                  <a:lnTo>
                    <a:pt x="178746" y="14996"/>
                  </a:lnTo>
                  <a:lnTo>
                    <a:pt x="235957" y="8675"/>
                  </a:lnTo>
                  <a:lnTo>
                    <a:pt x="298606" y="3962"/>
                  </a:lnTo>
                  <a:lnTo>
                    <a:pt x="365795" y="1017"/>
                  </a:lnTo>
                  <a:lnTo>
                    <a:pt x="436625" y="0"/>
                  </a:lnTo>
                  <a:lnTo>
                    <a:pt x="507456" y="1017"/>
                  </a:lnTo>
                  <a:lnTo>
                    <a:pt x="574645" y="3962"/>
                  </a:lnTo>
                  <a:lnTo>
                    <a:pt x="637294" y="8675"/>
                  </a:lnTo>
                  <a:lnTo>
                    <a:pt x="694505" y="14996"/>
                  </a:lnTo>
                  <a:lnTo>
                    <a:pt x="745378" y="22764"/>
                  </a:lnTo>
                  <a:lnTo>
                    <a:pt x="789017" y="31821"/>
                  </a:lnTo>
                  <a:lnTo>
                    <a:pt x="850995" y="53157"/>
                  </a:lnTo>
                  <a:lnTo>
                    <a:pt x="873251" y="77724"/>
                  </a:lnTo>
                  <a:lnTo>
                    <a:pt x="867538" y="90331"/>
                  </a:lnTo>
                  <a:lnTo>
                    <a:pt x="824522" y="113442"/>
                  </a:lnTo>
                  <a:lnTo>
                    <a:pt x="745378" y="132683"/>
                  </a:lnTo>
                  <a:lnTo>
                    <a:pt x="694505" y="140451"/>
                  </a:lnTo>
                  <a:lnTo>
                    <a:pt x="637294" y="146772"/>
                  </a:lnTo>
                  <a:lnTo>
                    <a:pt x="574645" y="151485"/>
                  </a:lnTo>
                  <a:lnTo>
                    <a:pt x="507456" y="154430"/>
                  </a:lnTo>
                  <a:lnTo>
                    <a:pt x="436625" y="155448"/>
                  </a:lnTo>
                  <a:lnTo>
                    <a:pt x="365795" y="154430"/>
                  </a:lnTo>
                  <a:lnTo>
                    <a:pt x="298606" y="151485"/>
                  </a:lnTo>
                  <a:lnTo>
                    <a:pt x="235957" y="146772"/>
                  </a:lnTo>
                  <a:lnTo>
                    <a:pt x="178746" y="140451"/>
                  </a:lnTo>
                  <a:lnTo>
                    <a:pt x="127873" y="132683"/>
                  </a:lnTo>
                  <a:lnTo>
                    <a:pt x="84234" y="123626"/>
                  </a:lnTo>
                  <a:lnTo>
                    <a:pt x="22256" y="102290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1" name="object 75">
            <a:extLst>
              <a:ext uri="{FF2B5EF4-FFF2-40B4-BE49-F238E27FC236}">
                <a16:creationId xmlns:a16="http://schemas.microsoft.com/office/drawing/2014/main" id="{2D126EE0-D9CA-81A0-06AD-D4E83838BEAE}"/>
              </a:ext>
            </a:extLst>
          </p:cNvPr>
          <p:cNvSpPr txBox="1"/>
          <p:nvPr/>
        </p:nvSpPr>
        <p:spPr>
          <a:xfrm>
            <a:off x="9949433" y="1839213"/>
            <a:ext cx="63627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CAGR</a:t>
            </a:r>
            <a:r>
              <a:rPr sz="800" b="1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9.96%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82" name="object 76">
            <a:extLst>
              <a:ext uri="{FF2B5EF4-FFF2-40B4-BE49-F238E27FC236}">
                <a16:creationId xmlns:a16="http://schemas.microsoft.com/office/drawing/2014/main" id="{4E3F0D4D-D535-1EF0-9CCA-61EA5D538A6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0927" y="4210208"/>
            <a:ext cx="3196057" cy="1490688"/>
          </a:xfrm>
          <a:prstGeom prst="rect">
            <a:avLst/>
          </a:prstGeom>
        </p:spPr>
      </p:pic>
      <p:sp>
        <p:nvSpPr>
          <p:cNvPr id="183" name="object 77">
            <a:extLst>
              <a:ext uri="{FF2B5EF4-FFF2-40B4-BE49-F238E27FC236}">
                <a16:creationId xmlns:a16="http://schemas.microsoft.com/office/drawing/2014/main" id="{FBC734D5-4914-7CD7-52A4-1ABFABBF54E2}"/>
              </a:ext>
            </a:extLst>
          </p:cNvPr>
          <p:cNvSpPr txBox="1"/>
          <p:nvPr/>
        </p:nvSpPr>
        <p:spPr>
          <a:xfrm>
            <a:off x="638352" y="5735523"/>
            <a:ext cx="2718435" cy="3016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2705">
              <a:spcBef>
                <a:spcPts val="225"/>
              </a:spcBef>
            </a:pPr>
            <a:r>
              <a:rPr sz="800" kern="0" dirty="0">
                <a:solidFill>
                  <a:srgbClr val="1C2231"/>
                </a:solidFill>
                <a:latin typeface="Arial MT"/>
                <a:cs typeface="Arial MT"/>
              </a:rPr>
              <a:t>#1</a:t>
            </a:r>
            <a:r>
              <a:rPr sz="800" kern="0" spc="-10" dirty="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1C2231"/>
                </a:solidFill>
                <a:latin typeface="Arial MT"/>
                <a:cs typeface="Arial MT"/>
              </a:rPr>
              <a:t>USA</a:t>
            </a:r>
            <a:r>
              <a:rPr sz="800" kern="0" spc="175" dirty="0">
                <a:solidFill>
                  <a:srgbClr val="1C2231"/>
                </a:solidFill>
                <a:latin typeface="Arial MT"/>
                <a:cs typeface="Arial MT"/>
              </a:rPr>
              <a:t>  </a:t>
            </a:r>
            <a:r>
              <a:rPr sz="800" kern="0" dirty="0">
                <a:solidFill>
                  <a:srgbClr val="374662"/>
                </a:solidFill>
                <a:latin typeface="Arial MT"/>
                <a:cs typeface="Arial MT"/>
              </a:rPr>
              <a:t>#2</a:t>
            </a:r>
            <a:r>
              <a:rPr sz="800" kern="0" spc="-5" dirty="0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374662"/>
                </a:solidFill>
                <a:latin typeface="Arial MT"/>
                <a:cs typeface="Arial MT"/>
              </a:rPr>
              <a:t>China</a:t>
            </a:r>
            <a:r>
              <a:rPr sz="800" kern="0" spc="170" dirty="0">
                <a:solidFill>
                  <a:srgbClr val="374662"/>
                </a:solidFill>
                <a:latin typeface="Arial MT"/>
                <a:cs typeface="Arial MT"/>
              </a:rPr>
              <a:t>  </a:t>
            </a:r>
            <a:r>
              <a:rPr sz="800" kern="0" dirty="0">
                <a:solidFill>
                  <a:srgbClr val="506691"/>
                </a:solidFill>
                <a:latin typeface="Arial MT"/>
                <a:cs typeface="Arial MT"/>
              </a:rPr>
              <a:t>#3</a:t>
            </a:r>
            <a:r>
              <a:rPr sz="800" kern="0" spc="-5" dirty="0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506691"/>
                </a:solidFill>
                <a:latin typeface="Arial MT"/>
                <a:cs typeface="Arial MT"/>
              </a:rPr>
              <a:t>Japan</a:t>
            </a:r>
            <a:r>
              <a:rPr sz="800" kern="0" spc="195" dirty="0">
                <a:solidFill>
                  <a:srgbClr val="506691"/>
                </a:solidFill>
                <a:latin typeface="Arial MT"/>
                <a:cs typeface="Arial MT"/>
              </a:rPr>
              <a:t>  </a:t>
            </a:r>
            <a:r>
              <a:rPr sz="800" kern="0" dirty="0">
                <a:solidFill>
                  <a:srgbClr val="6B86C1"/>
                </a:solidFill>
                <a:latin typeface="Arial MT"/>
                <a:cs typeface="Arial MT"/>
              </a:rPr>
              <a:t>#4</a:t>
            </a:r>
            <a:r>
              <a:rPr sz="800" kern="0" spc="-5" dirty="0">
                <a:solidFill>
                  <a:srgbClr val="6B86C1"/>
                </a:solidFill>
                <a:latin typeface="Arial MT"/>
                <a:cs typeface="Arial MT"/>
              </a:rPr>
              <a:t> </a:t>
            </a:r>
            <a:r>
              <a:rPr sz="800" kern="0" dirty="0">
                <a:solidFill>
                  <a:srgbClr val="6B86C1"/>
                </a:solidFill>
                <a:latin typeface="Arial MT"/>
                <a:cs typeface="Arial MT"/>
              </a:rPr>
              <a:t>Germany</a:t>
            </a:r>
            <a:r>
              <a:rPr sz="800" kern="0" spc="210" dirty="0">
                <a:solidFill>
                  <a:srgbClr val="6B86C1"/>
                </a:solidFill>
                <a:latin typeface="Arial MT"/>
                <a:cs typeface="Arial MT"/>
              </a:rPr>
              <a:t>  </a:t>
            </a:r>
            <a:r>
              <a:rPr sz="800" kern="0" dirty="0">
                <a:solidFill>
                  <a:srgbClr val="B5C3DF"/>
                </a:solidFill>
                <a:latin typeface="Arial MT"/>
                <a:cs typeface="Arial MT"/>
              </a:rPr>
              <a:t>#5</a:t>
            </a:r>
            <a:r>
              <a:rPr sz="800" kern="0" spc="-5" dirty="0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rgbClr val="B5C3DF"/>
                </a:solidFill>
                <a:latin typeface="Arial MT"/>
                <a:cs typeface="Arial MT"/>
              </a:rPr>
              <a:t>India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>
              <a:spcBef>
                <a:spcPts val="130"/>
              </a:spcBef>
            </a:pP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Note: </a:t>
            </a:r>
            <a:r>
              <a:rPr sz="8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¹</a:t>
            </a:r>
            <a:r>
              <a:rPr sz="800" kern="0" spc="-4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Not</a:t>
            </a:r>
            <a:r>
              <a:rPr sz="800" kern="0" spc="-3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Segoe UI"/>
                <a:cs typeface="Segoe UI"/>
              </a:rPr>
              <a:t>including</a:t>
            </a:r>
            <a:r>
              <a:rPr sz="800" kern="0" spc="9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spc="-10" dirty="0">
                <a:solidFill>
                  <a:sysClr val="windowText" lastClr="000000"/>
                </a:solidFill>
                <a:latin typeface="Segoe UI"/>
                <a:cs typeface="Segoe UI"/>
              </a:rPr>
              <a:t>reputational</a:t>
            </a:r>
            <a:r>
              <a:rPr sz="800" kern="0" spc="5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or</a:t>
            </a:r>
            <a:r>
              <a:rPr sz="800" kern="0" spc="-35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future</a:t>
            </a:r>
            <a:r>
              <a:rPr sz="800" kern="0" spc="-10" dirty="0">
                <a:solidFill>
                  <a:sysClr val="windowText" lastClr="000000"/>
                </a:solidFill>
                <a:latin typeface="Segoe UI"/>
                <a:cs typeface="Segoe UI"/>
              </a:rPr>
              <a:t> </a:t>
            </a:r>
            <a:r>
              <a:rPr sz="800" kern="0" dirty="0">
                <a:solidFill>
                  <a:sysClr val="windowText" lastClr="000000"/>
                </a:solidFill>
                <a:latin typeface="Segoe UI"/>
                <a:cs typeface="Segoe UI"/>
              </a:rPr>
              <a:t>income</a:t>
            </a:r>
            <a:r>
              <a:rPr sz="800" kern="0" spc="-10" dirty="0">
                <a:solidFill>
                  <a:sysClr val="windowText" lastClr="000000"/>
                </a:solidFill>
                <a:latin typeface="Segoe UI"/>
                <a:cs typeface="Segoe UI"/>
              </a:rPr>
              <a:t> damage</a:t>
            </a:r>
            <a:endParaRPr sz="800" kern="0" dirty="0">
              <a:solidFill>
                <a:sysClr val="windowText" lastClr="000000"/>
              </a:solidFill>
              <a:latin typeface="Segoe UI"/>
              <a:cs typeface="Segoe UI"/>
            </a:endParaRPr>
          </a:p>
        </p:txBody>
      </p:sp>
      <p:grpSp>
        <p:nvGrpSpPr>
          <p:cNvPr id="184" name="object 78">
            <a:extLst>
              <a:ext uri="{FF2B5EF4-FFF2-40B4-BE49-F238E27FC236}">
                <a16:creationId xmlns:a16="http://schemas.microsoft.com/office/drawing/2014/main" id="{DA8C85E4-FEF7-2659-CA62-4AB65C2E602B}"/>
              </a:ext>
            </a:extLst>
          </p:cNvPr>
          <p:cNvGrpSpPr/>
          <p:nvPr/>
        </p:nvGrpSpPr>
        <p:grpSpPr>
          <a:xfrm>
            <a:off x="6144386" y="4269866"/>
            <a:ext cx="2709545" cy="1564640"/>
            <a:chOff x="6144386" y="4269866"/>
            <a:chExt cx="2709545" cy="1564640"/>
          </a:xfrm>
        </p:grpSpPr>
        <p:sp>
          <p:nvSpPr>
            <p:cNvPr id="185" name="object 79">
              <a:extLst>
                <a:ext uri="{FF2B5EF4-FFF2-40B4-BE49-F238E27FC236}">
                  <a16:creationId xmlns:a16="http://schemas.microsoft.com/office/drawing/2014/main" id="{6E5D96CA-E671-7C18-AB56-FBAA3CDB9580}"/>
                </a:ext>
              </a:extLst>
            </p:cNvPr>
            <p:cNvSpPr/>
            <p:nvPr/>
          </p:nvSpPr>
          <p:spPr>
            <a:xfrm>
              <a:off x="6153911" y="4279391"/>
              <a:ext cx="2638425" cy="1550035"/>
            </a:xfrm>
            <a:custGeom>
              <a:avLst/>
              <a:gdLst/>
              <a:ahLst/>
              <a:cxnLst/>
              <a:rect l="l" t="t" r="r" b="b"/>
              <a:pathLst>
                <a:path w="2638425" h="1550035">
                  <a:moveTo>
                    <a:pt x="0" y="1549907"/>
                  </a:moveTo>
                  <a:lnTo>
                    <a:pt x="0" y="0"/>
                  </a:lnTo>
                </a:path>
                <a:path w="2638425" h="1550035">
                  <a:moveTo>
                    <a:pt x="0" y="1549907"/>
                  </a:moveTo>
                  <a:lnTo>
                    <a:pt x="2638043" y="154990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object 80">
              <a:extLst>
                <a:ext uri="{FF2B5EF4-FFF2-40B4-BE49-F238E27FC236}">
                  <a16:creationId xmlns:a16="http://schemas.microsoft.com/office/drawing/2014/main" id="{FCE15245-E648-7BF9-E876-9CE7AA0ABFFC}"/>
                </a:ext>
              </a:extLst>
            </p:cNvPr>
            <p:cNvSpPr/>
            <p:nvPr/>
          </p:nvSpPr>
          <p:spPr>
            <a:xfrm>
              <a:off x="6153911" y="4279391"/>
              <a:ext cx="2638425" cy="996950"/>
            </a:xfrm>
            <a:custGeom>
              <a:avLst/>
              <a:gdLst/>
              <a:ahLst/>
              <a:cxnLst/>
              <a:rect l="l" t="t" r="r" b="b"/>
              <a:pathLst>
                <a:path w="2638425" h="996950">
                  <a:moveTo>
                    <a:pt x="0" y="996695"/>
                  </a:moveTo>
                  <a:lnTo>
                    <a:pt x="1321308" y="333755"/>
                  </a:lnTo>
                  <a:lnTo>
                    <a:pt x="2638043" y="0"/>
                  </a:lnTo>
                </a:path>
              </a:pathLst>
            </a:custGeom>
            <a:ln w="1905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object 81">
              <a:extLst>
                <a:ext uri="{FF2B5EF4-FFF2-40B4-BE49-F238E27FC236}">
                  <a16:creationId xmlns:a16="http://schemas.microsoft.com/office/drawing/2014/main" id="{1D2CCBC9-8F33-63A4-C722-D83DA693161E}"/>
                </a:ext>
              </a:extLst>
            </p:cNvPr>
            <p:cNvSpPr/>
            <p:nvPr/>
          </p:nvSpPr>
          <p:spPr>
            <a:xfrm>
              <a:off x="6153911" y="4393691"/>
              <a:ext cx="2638425" cy="905510"/>
            </a:xfrm>
            <a:custGeom>
              <a:avLst/>
              <a:gdLst/>
              <a:ahLst/>
              <a:cxnLst/>
              <a:rect l="l" t="t" r="r" b="b"/>
              <a:pathLst>
                <a:path w="2638425" h="905510">
                  <a:moveTo>
                    <a:pt x="0" y="905255"/>
                  </a:moveTo>
                  <a:lnTo>
                    <a:pt x="1321308" y="329183"/>
                  </a:lnTo>
                  <a:lnTo>
                    <a:pt x="2638043" y="0"/>
                  </a:lnTo>
                </a:path>
              </a:pathLst>
            </a:custGeom>
            <a:ln w="19049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object 82">
              <a:extLst>
                <a:ext uri="{FF2B5EF4-FFF2-40B4-BE49-F238E27FC236}">
                  <a16:creationId xmlns:a16="http://schemas.microsoft.com/office/drawing/2014/main" id="{BE6BBFDB-76DB-3A9C-EC0E-034211B59770}"/>
                </a:ext>
              </a:extLst>
            </p:cNvPr>
            <p:cNvSpPr/>
            <p:nvPr/>
          </p:nvSpPr>
          <p:spPr>
            <a:xfrm>
              <a:off x="6153911" y="4768595"/>
              <a:ext cx="2638425" cy="772795"/>
            </a:xfrm>
            <a:custGeom>
              <a:avLst/>
              <a:gdLst/>
              <a:ahLst/>
              <a:cxnLst/>
              <a:rect l="l" t="t" r="r" b="b"/>
              <a:pathLst>
                <a:path w="2638425" h="772795">
                  <a:moveTo>
                    <a:pt x="0" y="685799"/>
                  </a:moveTo>
                  <a:lnTo>
                    <a:pt x="1321308" y="288035"/>
                  </a:lnTo>
                  <a:lnTo>
                    <a:pt x="2638043" y="0"/>
                  </a:lnTo>
                </a:path>
                <a:path w="2638425" h="772795">
                  <a:moveTo>
                    <a:pt x="0" y="772667"/>
                  </a:moveTo>
                  <a:lnTo>
                    <a:pt x="1321308" y="553211"/>
                  </a:lnTo>
                  <a:lnTo>
                    <a:pt x="2638043" y="219455"/>
                  </a:lnTo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object 83">
              <a:extLst>
                <a:ext uri="{FF2B5EF4-FFF2-40B4-BE49-F238E27FC236}">
                  <a16:creationId xmlns:a16="http://schemas.microsoft.com/office/drawing/2014/main" id="{00E7E029-6A50-EE01-846E-9E07001D1D60}"/>
                </a:ext>
              </a:extLst>
            </p:cNvPr>
            <p:cNvSpPr/>
            <p:nvPr/>
          </p:nvSpPr>
          <p:spPr>
            <a:xfrm>
              <a:off x="6153911" y="5056631"/>
              <a:ext cx="2638425" cy="398145"/>
            </a:xfrm>
            <a:custGeom>
              <a:avLst/>
              <a:gdLst/>
              <a:ahLst/>
              <a:cxnLst/>
              <a:rect l="l" t="t" r="r" b="b"/>
              <a:pathLst>
                <a:path w="2638425" h="398145">
                  <a:moveTo>
                    <a:pt x="0" y="397764"/>
                  </a:moveTo>
                  <a:lnTo>
                    <a:pt x="1321308" y="219456"/>
                  </a:lnTo>
                  <a:lnTo>
                    <a:pt x="2638043" y="0"/>
                  </a:lnTo>
                </a:path>
              </a:pathLst>
            </a:custGeom>
            <a:ln w="1905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object 84">
              <a:extLst>
                <a:ext uri="{FF2B5EF4-FFF2-40B4-BE49-F238E27FC236}">
                  <a16:creationId xmlns:a16="http://schemas.microsoft.com/office/drawing/2014/main" id="{7BEEF38A-0E54-C608-524F-24CDB1DB548D}"/>
                </a:ext>
              </a:extLst>
            </p:cNvPr>
            <p:cNvSpPr/>
            <p:nvPr/>
          </p:nvSpPr>
          <p:spPr>
            <a:xfrm>
              <a:off x="8821673" y="4395977"/>
              <a:ext cx="28575" cy="103505"/>
            </a:xfrm>
            <a:custGeom>
              <a:avLst/>
              <a:gdLst/>
              <a:ahLst/>
              <a:cxnLst/>
              <a:rect l="l" t="t" r="r" b="b"/>
              <a:pathLst>
                <a:path w="28575" h="103504">
                  <a:moveTo>
                    <a:pt x="28575" y="1032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1" name="object 85">
            <a:extLst>
              <a:ext uri="{FF2B5EF4-FFF2-40B4-BE49-F238E27FC236}">
                <a16:creationId xmlns:a16="http://schemas.microsoft.com/office/drawing/2014/main" id="{A44AB3AC-FE81-EE06-0B11-A34354851617}"/>
              </a:ext>
            </a:extLst>
          </p:cNvPr>
          <p:cNvSpPr txBox="1"/>
          <p:nvPr/>
        </p:nvSpPr>
        <p:spPr>
          <a:xfrm>
            <a:off x="7354316" y="5847689"/>
            <a:ext cx="24511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2022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2" name="object 86">
            <a:extLst>
              <a:ext uri="{FF2B5EF4-FFF2-40B4-BE49-F238E27FC236}">
                <a16:creationId xmlns:a16="http://schemas.microsoft.com/office/drawing/2014/main" id="{69173EB3-69F8-69A2-EED5-E553E602F178}"/>
              </a:ext>
            </a:extLst>
          </p:cNvPr>
          <p:cNvSpPr txBox="1"/>
          <p:nvPr/>
        </p:nvSpPr>
        <p:spPr>
          <a:xfrm>
            <a:off x="8672576" y="5847689"/>
            <a:ext cx="24511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2023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3" name="object 87">
            <a:extLst>
              <a:ext uri="{FF2B5EF4-FFF2-40B4-BE49-F238E27FC236}">
                <a16:creationId xmlns:a16="http://schemas.microsoft.com/office/drawing/2014/main" id="{A87379C5-3925-8737-F668-DA1AD6F35FAA}"/>
              </a:ext>
            </a:extLst>
          </p:cNvPr>
          <p:cNvSpPr txBox="1"/>
          <p:nvPr/>
        </p:nvSpPr>
        <p:spPr>
          <a:xfrm>
            <a:off x="6025134" y="5754420"/>
            <a:ext cx="819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4" name="object 88">
            <a:extLst>
              <a:ext uri="{FF2B5EF4-FFF2-40B4-BE49-F238E27FC236}">
                <a16:creationId xmlns:a16="http://schemas.microsoft.com/office/drawing/2014/main" id="{234ADA93-B9C5-9B30-1D31-BDC5E0598ED8}"/>
              </a:ext>
            </a:extLst>
          </p:cNvPr>
          <p:cNvSpPr txBox="1"/>
          <p:nvPr/>
        </p:nvSpPr>
        <p:spPr>
          <a:xfrm>
            <a:off x="5968110" y="5533440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10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5" name="object 89">
            <a:extLst>
              <a:ext uri="{FF2B5EF4-FFF2-40B4-BE49-F238E27FC236}">
                <a16:creationId xmlns:a16="http://schemas.microsoft.com/office/drawing/2014/main" id="{05E6824A-3DDA-5798-5517-900C2E9B1351}"/>
              </a:ext>
            </a:extLst>
          </p:cNvPr>
          <p:cNvSpPr txBox="1"/>
          <p:nvPr/>
        </p:nvSpPr>
        <p:spPr>
          <a:xfrm>
            <a:off x="5968110" y="5312790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20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6" name="object 90">
            <a:extLst>
              <a:ext uri="{FF2B5EF4-FFF2-40B4-BE49-F238E27FC236}">
                <a16:creationId xmlns:a16="http://schemas.microsoft.com/office/drawing/2014/main" id="{4DB8A08A-D84F-10D6-A3F3-4120EC9E0348}"/>
              </a:ext>
            </a:extLst>
          </p:cNvPr>
          <p:cNvSpPr txBox="1"/>
          <p:nvPr/>
        </p:nvSpPr>
        <p:spPr>
          <a:xfrm>
            <a:off x="5968110" y="5091810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30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7" name="object 91">
            <a:extLst>
              <a:ext uri="{FF2B5EF4-FFF2-40B4-BE49-F238E27FC236}">
                <a16:creationId xmlns:a16="http://schemas.microsoft.com/office/drawing/2014/main" id="{3A231FF5-3D2A-56E8-1546-5D84B65DBFB2}"/>
              </a:ext>
            </a:extLst>
          </p:cNvPr>
          <p:cNvSpPr txBox="1"/>
          <p:nvPr/>
        </p:nvSpPr>
        <p:spPr>
          <a:xfrm>
            <a:off x="5968110" y="4869560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40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8" name="object 92">
            <a:extLst>
              <a:ext uri="{FF2B5EF4-FFF2-40B4-BE49-F238E27FC236}">
                <a16:creationId xmlns:a16="http://schemas.microsoft.com/office/drawing/2014/main" id="{D9FBADFB-3AE0-C360-DBD7-0C7211D7F828}"/>
              </a:ext>
            </a:extLst>
          </p:cNvPr>
          <p:cNvSpPr txBox="1"/>
          <p:nvPr/>
        </p:nvSpPr>
        <p:spPr>
          <a:xfrm>
            <a:off x="5968110" y="4648580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50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99" name="object 93">
            <a:extLst>
              <a:ext uri="{FF2B5EF4-FFF2-40B4-BE49-F238E27FC236}">
                <a16:creationId xmlns:a16="http://schemas.microsoft.com/office/drawing/2014/main" id="{91C006AF-93AE-2256-58E4-A8FB1E09464E}"/>
              </a:ext>
            </a:extLst>
          </p:cNvPr>
          <p:cNvSpPr txBox="1"/>
          <p:nvPr/>
        </p:nvSpPr>
        <p:spPr>
          <a:xfrm>
            <a:off x="6034532" y="5847689"/>
            <a:ext cx="245110" cy="146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2021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0" name="object 94">
            <a:extLst>
              <a:ext uri="{FF2B5EF4-FFF2-40B4-BE49-F238E27FC236}">
                <a16:creationId xmlns:a16="http://schemas.microsoft.com/office/drawing/2014/main" id="{E285CB12-382A-A742-5F8F-E2F379749865}"/>
              </a:ext>
            </a:extLst>
          </p:cNvPr>
          <p:cNvSpPr txBox="1"/>
          <p:nvPr/>
        </p:nvSpPr>
        <p:spPr>
          <a:xfrm>
            <a:off x="5968110" y="4207001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70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1" name="object 95">
            <a:extLst>
              <a:ext uri="{FF2B5EF4-FFF2-40B4-BE49-F238E27FC236}">
                <a16:creationId xmlns:a16="http://schemas.microsoft.com/office/drawing/2014/main" id="{3EC01FD1-5AEF-EF3B-0AC8-CFD271D476E5}"/>
              </a:ext>
            </a:extLst>
          </p:cNvPr>
          <p:cNvSpPr txBox="1"/>
          <p:nvPr/>
        </p:nvSpPr>
        <p:spPr>
          <a:xfrm>
            <a:off x="5968110" y="4427982"/>
            <a:ext cx="13525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60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2" name="object 96">
            <a:extLst>
              <a:ext uri="{FF2B5EF4-FFF2-40B4-BE49-F238E27FC236}">
                <a16:creationId xmlns:a16="http://schemas.microsoft.com/office/drawing/2014/main" id="{358D31D5-D000-27F9-AFB4-CFB187588DE4}"/>
              </a:ext>
            </a:extLst>
          </p:cNvPr>
          <p:cNvSpPr txBox="1"/>
          <p:nvPr/>
        </p:nvSpPr>
        <p:spPr>
          <a:xfrm>
            <a:off x="8863330" y="4218525"/>
            <a:ext cx="346710" cy="3460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</a:pPr>
            <a:r>
              <a:rPr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Europe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>
              <a:spcBef>
                <a:spcPts val="305"/>
              </a:spcBef>
            </a:pPr>
            <a:r>
              <a:rPr sz="800" kern="0" spc="-20" dirty="0">
                <a:solidFill>
                  <a:srgbClr val="B5C3DF"/>
                </a:solidFill>
                <a:latin typeface="Arial MT"/>
                <a:cs typeface="Arial MT"/>
              </a:rPr>
              <a:t>APAC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3" name="object 97">
            <a:extLst>
              <a:ext uri="{FF2B5EF4-FFF2-40B4-BE49-F238E27FC236}">
                <a16:creationId xmlns:a16="http://schemas.microsoft.com/office/drawing/2014/main" id="{F485A76C-55BC-E4AB-B66F-A30BA6E64ECE}"/>
              </a:ext>
            </a:extLst>
          </p:cNvPr>
          <p:cNvSpPr txBox="1"/>
          <p:nvPr/>
        </p:nvSpPr>
        <p:spPr>
          <a:xfrm>
            <a:off x="8863330" y="4636186"/>
            <a:ext cx="670560" cy="5353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just">
              <a:lnSpc>
                <a:spcPct val="137300"/>
              </a:lnSpc>
              <a:spcBef>
                <a:spcPts val="155"/>
              </a:spcBef>
            </a:pPr>
            <a:r>
              <a:rPr sz="800" kern="0" dirty="0">
                <a:solidFill>
                  <a:srgbClr val="6B86C1"/>
                </a:solidFill>
                <a:latin typeface="Arial MT"/>
                <a:cs typeface="Arial MT"/>
              </a:rPr>
              <a:t>Latin</a:t>
            </a:r>
            <a:r>
              <a:rPr sz="800" kern="0" spc="-20" dirty="0">
                <a:solidFill>
                  <a:srgbClr val="6B86C1"/>
                </a:solidFill>
                <a:latin typeface="Arial MT"/>
                <a:cs typeface="Arial MT"/>
              </a:rPr>
              <a:t> </a:t>
            </a:r>
            <a:r>
              <a:rPr sz="800" kern="0" spc="-10" dirty="0">
                <a:solidFill>
                  <a:srgbClr val="6B86C1"/>
                </a:solidFill>
                <a:latin typeface="Arial MT"/>
                <a:cs typeface="Arial MT"/>
              </a:rPr>
              <a:t>America </a:t>
            </a:r>
            <a:r>
              <a:rPr sz="8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North</a:t>
            </a:r>
            <a:r>
              <a:rPr sz="8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8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America </a:t>
            </a:r>
            <a:r>
              <a:rPr sz="800" kern="0" spc="-10" dirty="0">
                <a:solidFill>
                  <a:srgbClr val="374662"/>
                </a:solidFill>
                <a:latin typeface="Arial MT"/>
                <a:cs typeface="Arial MT"/>
              </a:rPr>
              <a:t>Africa</a:t>
            </a:r>
            <a:endParaRPr sz="8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04" name="object 98">
            <a:extLst>
              <a:ext uri="{FF2B5EF4-FFF2-40B4-BE49-F238E27FC236}">
                <a16:creationId xmlns:a16="http://schemas.microsoft.com/office/drawing/2014/main" id="{93D41986-DC87-A6BF-9A80-58AC45F30664}"/>
              </a:ext>
            </a:extLst>
          </p:cNvPr>
          <p:cNvSpPr/>
          <p:nvPr/>
        </p:nvSpPr>
        <p:spPr>
          <a:xfrm>
            <a:off x="9710928" y="4265676"/>
            <a:ext cx="219710" cy="1577340"/>
          </a:xfrm>
          <a:custGeom>
            <a:avLst/>
            <a:gdLst/>
            <a:ahLst/>
            <a:cxnLst/>
            <a:rect l="l" t="t" r="r" b="b"/>
            <a:pathLst>
              <a:path w="219709" h="1577339">
                <a:moveTo>
                  <a:pt x="0" y="0"/>
                </a:moveTo>
                <a:lnTo>
                  <a:pt x="0" y="1577340"/>
                </a:lnTo>
                <a:lnTo>
                  <a:pt x="219455" y="788669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05" name="object 99">
            <a:extLst>
              <a:ext uri="{FF2B5EF4-FFF2-40B4-BE49-F238E27FC236}">
                <a16:creationId xmlns:a16="http://schemas.microsoft.com/office/drawing/2014/main" id="{6F5D0340-AC69-F4E6-73FE-4B4448BDE8FF}"/>
              </a:ext>
            </a:extLst>
          </p:cNvPr>
          <p:cNvGrpSpPr/>
          <p:nvPr/>
        </p:nvGrpSpPr>
        <p:grpSpPr>
          <a:xfrm>
            <a:off x="10181335" y="4233164"/>
            <a:ext cx="1185545" cy="1181100"/>
            <a:chOff x="10181335" y="4233164"/>
            <a:chExt cx="1185545" cy="1181100"/>
          </a:xfrm>
        </p:grpSpPr>
        <p:sp>
          <p:nvSpPr>
            <p:cNvPr id="206" name="object 100">
              <a:extLst>
                <a:ext uri="{FF2B5EF4-FFF2-40B4-BE49-F238E27FC236}">
                  <a16:creationId xmlns:a16="http://schemas.microsoft.com/office/drawing/2014/main" id="{11A2B117-1E65-222C-B848-F19C52487AB3}"/>
                </a:ext>
              </a:extLst>
            </p:cNvPr>
            <p:cNvSpPr/>
            <p:nvPr/>
          </p:nvSpPr>
          <p:spPr>
            <a:xfrm>
              <a:off x="10232135" y="4283964"/>
              <a:ext cx="1083945" cy="1079500"/>
            </a:xfrm>
            <a:custGeom>
              <a:avLst/>
              <a:gdLst/>
              <a:ahLst/>
              <a:cxnLst/>
              <a:rect l="l" t="t" r="r" b="b"/>
              <a:pathLst>
                <a:path w="1083945" h="1079500">
                  <a:moveTo>
                    <a:pt x="541782" y="0"/>
                  </a:moveTo>
                  <a:lnTo>
                    <a:pt x="492469" y="2204"/>
                  </a:lnTo>
                  <a:lnTo>
                    <a:pt x="444397" y="8692"/>
                  </a:lnTo>
                  <a:lnTo>
                    <a:pt x="397756" y="19272"/>
                  </a:lnTo>
                  <a:lnTo>
                    <a:pt x="352739" y="33753"/>
                  </a:lnTo>
                  <a:lnTo>
                    <a:pt x="309535" y="51946"/>
                  </a:lnTo>
                  <a:lnTo>
                    <a:pt x="268336" y="73660"/>
                  </a:lnTo>
                  <a:lnTo>
                    <a:pt x="229335" y="98703"/>
                  </a:lnTo>
                  <a:lnTo>
                    <a:pt x="192721" y="126887"/>
                  </a:lnTo>
                  <a:lnTo>
                    <a:pt x="158686" y="158019"/>
                  </a:lnTo>
                  <a:lnTo>
                    <a:pt x="127422" y="191911"/>
                  </a:lnTo>
                  <a:lnTo>
                    <a:pt x="99119" y="228370"/>
                  </a:lnTo>
                  <a:lnTo>
                    <a:pt x="73970" y="267208"/>
                  </a:lnTo>
                  <a:lnTo>
                    <a:pt x="52165" y="308232"/>
                  </a:lnTo>
                  <a:lnTo>
                    <a:pt x="33895" y="351253"/>
                  </a:lnTo>
                  <a:lnTo>
                    <a:pt x="19353" y="396081"/>
                  </a:lnTo>
                  <a:lnTo>
                    <a:pt x="8729" y="442524"/>
                  </a:lnTo>
                  <a:lnTo>
                    <a:pt x="2214" y="490392"/>
                  </a:lnTo>
                  <a:lnTo>
                    <a:pt x="0" y="539496"/>
                  </a:lnTo>
                  <a:lnTo>
                    <a:pt x="2214" y="588599"/>
                  </a:lnTo>
                  <a:lnTo>
                    <a:pt x="8729" y="636467"/>
                  </a:lnTo>
                  <a:lnTo>
                    <a:pt x="19353" y="682910"/>
                  </a:lnTo>
                  <a:lnTo>
                    <a:pt x="33895" y="727738"/>
                  </a:lnTo>
                  <a:lnTo>
                    <a:pt x="52165" y="770759"/>
                  </a:lnTo>
                  <a:lnTo>
                    <a:pt x="73970" y="811783"/>
                  </a:lnTo>
                  <a:lnTo>
                    <a:pt x="99119" y="850621"/>
                  </a:lnTo>
                  <a:lnTo>
                    <a:pt x="127422" y="887080"/>
                  </a:lnTo>
                  <a:lnTo>
                    <a:pt x="158686" y="920972"/>
                  </a:lnTo>
                  <a:lnTo>
                    <a:pt x="192721" y="952104"/>
                  </a:lnTo>
                  <a:lnTo>
                    <a:pt x="229335" y="980288"/>
                  </a:lnTo>
                  <a:lnTo>
                    <a:pt x="268336" y="1005331"/>
                  </a:lnTo>
                  <a:lnTo>
                    <a:pt x="309535" y="1027045"/>
                  </a:lnTo>
                  <a:lnTo>
                    <a:pt x="352739" y="1045238"/>
                  </a:lnTo>
                  <a:lnTo>
                    <a:pt x="397756" y="1059719"/>
                  </a:lnTo>
                  <a:lnTo>
                    <a:pt x="444397" y="1070299"/>
                  </a:lnTo>
                  <a:lnTo>
                    <a:pt x="492469" y="1076787"/>
                  </a:lnTo>
                  <a:lnTo>
                    <a:pt x="541782" y="1078992"/>
                  </a:lnTo>
                  <a:lnTo>
                    <a:pt x="591094" y="1076787"/>
                  </a:lnTo>
                  <a:lnTo>
                    <a:pt x="639166" y="1070299"/>
                  </a:lnTo>
                  <a:lnTo>
                    <a:pt x="685807" y="1059719"/>
                  </a:lnTo>
                  <a:lnTo>
                    <a:pt x="730824" y="1045238"/>
                  </a:lnTo>
                  <a:lnTo>
                    <a:pt x="774028" y="1027045"/>
                  </a:lnTo>
                  <a:lnTo>
                    <a:pt x="815227" y="1005332"/>
                  </a:lnTo>
                  <a:lnTo>
                    <a:pt x="854228" y="980288"/>
                  </a:lnTo>
                  <a:lnTo>
                    <a:pt x="890842" y="952104"/>
                  </a:lnTo>
                  <a:lnTo>
                    <a:pt x="924877" y="920972"/>
                  </a:lnTo>
                  <a:lnTo>
                    <a:pt x="956141" y="887080"/>
                  </a:lnTo>
                  <a:lnTo>
                    <a:pt x="984444" y="850621"/>
                  </a:lnTo>
                  <a:lnTo>
                    <a:pt x="1009593" y="811784"/>
                  </a:lnTo>
                  <a:lnTo>
                    <a:pt x="1031398" y="770759"/>
                  </a:lnTo>
                  <a:lnTo>
                    <a:pt x="1049668" y="727738"/>
                  </a:lnTo>
                  <a:lnTo>
                    <a:pt x="1064210" y="682910"/>
                  </a:lnTo>
                  <a:lnTo>
                    <a:pt x="1074834" y="636467"/>
                  </a:lnTo>
                  <a:lnTo>
                    <a:pt x="1081349" y="588599"/>
                  </a:lnTo>
                  <a:lnTo>
                    <a:pt x="1083564" y="539496"/>
                  </a:lnTo>
                  <a:lnTo>
                    <a:pt x="1081349" y="490392"/>
                  </a:lnTo>
                  <a:lnTo>
                    <a:pt x="1074834" y="442524"/>
                  </a:lnTo>
                  <a:lnTo>
                    <a:pt x="1064210" y="396081"/>
                  </a:lnTo>
                  <a:lnTo>
                    <a:pt x="1049668" y="351253"/>
                  </a:lnTo>
                  <a:lnTo>
                    <a:pt x="1031398" y="308232"/>
                  </a:lnTo>
                  <a:lnTo>
                    <a:pt x="1009593" y="267207"/>
                  </a:lnTo>
                  <a:lnTo>
                    <a:pt x="984444" y="228370"/>
                  </a:lnTo>
                  <a:lnTo>
                    <a:pt x="956141" y="191911"/>
                  </a:lnTo>
                  <a:lnTo>
                    <a:pt x="924877" y="158019"/>
                  </a:lnTo>
                  <a:lnTo>
                    <a:pt x="890842" y="126887"/>
                  </a:lnTo>
                  <a:lnTo>
                    <a:pt x="854228" y="98703"/>
                  </a:lnTo>
                  <a:lnTo>
                    <a:pt x="815227" y="73659"/>
                  </a:lnTo>
                  <a:lnTo>
                    <a:pt x="774028" y="51946"/>
                  </a:lnTo>
                  <a:lnTo>
                    <a:pt x="730824" y="33753"/>
                  </a:lnTo>
                  <a:lnTo>
                    <a:pt x="685807" y="19272"/>
                  </a:lnTo>
                  <a:lnTo>
                    <a:pt x="639166" y="8692"/>
                  </a:lnTo>
                  <a:lnTo>
                    <a:pt x="591094" y="2204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object 101">
              <a:extLst>
                <a:ext uri="{FF2B5EF4-FFF2-40B4-BE49-F238E27FC236}">
                  <a16:creationId xmlns:a16="http://schemas.microsoft.com/office/drawing/2014/main" id="{691C7DAA-1D1B-1D67-4B15-C00B9FA5F7A5}"/>
                </a:ext>
              </a:extLst>
            </p:cNvPr>
            <p:cNvSpPr/>
            <p:nvPr/>
          </p:nvSpPr>
          <p:spPr>
            <a:xfrm>
              <a:off x="10232135" y="4283964"/>
              <a:ext cx="1083945" cy="1079500"/>
            </a:xfrm>
            <a:custGeom>
              <a:avLst/>
              <a:gdLst/>
              <a:ahLst/>
              <a:cxnLst/>
              <a:rect l="l" t="t" r="r" b="b"/>
              <a:pathLst>
                <a:path w="1083945" h="1079500">
                  <a:moveTo>
                    <a:pt x="0" y="539496"/>
                  </a:moveTo>
                  <a:lnTo>
                    <a:pt x="2214" y="490392"/>
                  </a:lnTo>
                  <a:lnTo>
                    <a:pt x="8729" y="442524"/>
                  </a:lnTo>
                  <a:lnTo>
                    <a:pt x="19353" y="396081"/>
                  </a:lnTo>
                  <a:lnTo>
                    <a:pt x="33895" y="351253"/>
                  </a:lnTo>
                  <a:lnTo>
                    <a:pt x="52165" y="308232"/>
                  </a:lnTo>
                  <a:lnTo>
                    <a:pt x="73970" y="267208"/>
                  </a:lnTo>
                  <a:lnTo>
                    <a:pt x="99119" y="228370"/>
                  </a:lnTo>
                  <a:lnTo>
                    <a:pt x="127422" y="191911"/>
                  </a:lnTo>
                  <a:lnTo>
                    <a:pt x="158686" y="158019"/>
                  </a:lnTo>
                  <a:lnTo>
                    <a:pt x="192721" y="126887"/>
                  </a:lnTo>
                  <a:lnTo>
                    <a:pt x="229335" y="98703"/>
                  </a:lnTo>
                  <a:lnTo>
                    <a:pt x="268336" y="73660"/>
                  </a:lnTo>
                  <a:lnTo>
                    <a:pt x="309535" y="51946"/>
                  </a:lnTo>
                  <a:lnTo>
                    <a:pt x="352739" y="33753"/>
                  </a:lnTo>
                  <a:lnTo>
                    <a:pt x="397756" y="19272"/>
                  </a:lnTo>
                  <a:lnTo>
                    <a:pt x="444397" y="8692"/>
                  </a:lnTo>
                  <a:lnTo>
                    <a:pt x="492469" y="2204"/>
                  </a:lnTo>
                  <a:lnTo>
                    <a:pt x="541782" y="0"/>
                  </a:lnTo>
                  <a:lnTo>
                    <a:pt x="591094" y="2204"/>
                  </a:lnTo>
                  <a:lnTo>
                    <a:pt x="639166" y="8692"/>
                  </a:lnTo>
                  <a:lnTo>
                    <a:pt x="685807" y="19272"/>
                  </a:lnTo>
                  <a:lnTo>
                    <a:pt x="730824" y="33753"/>
                  </a:lnTo>
                  <a:lnTo>
                    <a:pt x="774028" y="51946"/>
                  </a:lnTo>
                  <a:lnTo>
                    <a:pt x="815227" y="73659"/>
                  </a:lnTo>
                  <a:lnTo>
                    <a:pt x="854228" y="98703"/>
                  </a:lnTo>
                  <a:lnTo>
                    <a:pt x="890842" y="126887"/>
                  </a:lnTo>
                  <a:lnTo>
                    <a:pt x="924877" y="158019"/>
                  </a:lnTo>
                  <a:lnTo>
                    <a:pt x="956141" y="191911"/>
                  </a:lnTo>
                  <a:lnTo>
                    <a:pt x="984444" y="228370"/>
                  </a:lnTo>
                  <a:lnTo>
                    <a:pt x="1009593" y="267207"/>
                  </a:lnTo>
                  <a:lnTo>
                    <a:pt x="1031398" y="308232"/>
                  </a:lnTo>
                  <a:lnTo>
                    <a:pt x="1049668" y="351253"/>
                  </a:lnTo>
                  <a:lnTo>
                    <a:pt x="1064210" y="396081"/>
                  </a:lnTo>
                  <a:lnTo>
                    <a:pt x="1074834" y="442524"/>
                  </a:lnTo>
                  <a:lnTo>
                    <a:pt x="1081349" y="490392"/>
                  </a:lnTo>
                  <a:lnTo>
                    <a:pt x="1083564" y="539496"/>
                  </a:lnTo>
                  <a:lnTo>
                    <a:pt x="1081349" y="588599"/>
                  </a:lnTo>
                  <a:lnTo>
                    <a:pt x="1074834" y="636467"/>
                  </a:lnTo>
                  <a:lnTo>
                    <a:pt x="1064210" y="682910"/>
                  </a:lnTo>
                  <a:lnTo>
                    <a:pt x="1049668" y="727738"/>
                  </a:lnTo>
                  <a:lnTo>
                    <a:pt x="1031398" y="770759"/>
                  </a:lnTo>
                  <a:lnTo>
                    <a:pt x="1009593" y="811784"/>
                  </a:lnTo>
                  <a:lnTo>
                    <a:pt x="984444" y="850621"/>
                  </a:lnTo>
                  <a:lnTo>
                    <a:pt x="956141" y="887080"/>
                  </a:lnTo>
                  <a:lnTo>
                    <a:pt x="924877" y="920972"/>
                  </a:lnTo>
                  <a:lnTo>
                    <a:pt x="890842" y="952104"/>
                  </a:lnTo>
                  <a:lnTo>
                    <a:pt x="854228" y="980288"/>
                  </a:lnTo>
                  <a:lnTo>
                    <a:pt x="815227" y="1005332"/>
                  </a:lnTo>
                  <a:lnTo>
                    <a:pt x="774028" y="1027045"/>
                  </a:lnTo>
                  <a:lnTo>
                    <a:pt x="730824" y="1045238"/>
                  </a:lnTo>
                  <a:lnTo>
                    <a:pt x="685807" y="1059719"/>
                  </a:lnTo>
                  <a:lnTo>
                    <a:pt x="639166" y="1070299"/>
                  </a:lnTo>
                  <a:lnTo>
                    <a:pt x="591094" y="1076787"/>
                  </a:lnTo>
                  <a:lnTo>
                    <a:pt x="541782" y="1078992"/>
                  </a:lnTo>
                  <a:lnTo>
                    <a:pt x="492469" y="1076787"/>
                  </a:lnTo>
                  <a:lnTo>
                    <a:pt x="444397" y="1070299"/>
                  </a:lnTo>
                  <a:lnTo>
                    <a:pt x="397756" y="1059719"/>
                  </a:lnTo>
                  <a:lnTo>
                    <a:pt x="352739" y="1045238"/>
                  </a:lnTo>
                  <a:lnTo>
                    <a:pt x="309535" y="1027045"/>
                  </a:lnTo>
                  <a:lnTo>
                    <a:pt x="268336" y="1005331"/>
                  </a:lnTo>
                  <a:lnTo>
                    <a:pt x="229335" y="980288"/>
                  </a:lnTo>
                  <a:lnTo>
                    <a:pt x="192721" y="952104"/>
                  </a:lnTo>
                  <a:lnTo>
                    <a:pt x="158686" y="920972"/>
                  </a:lnTo>
                  <a:lnTo>
                    <a:pt x="127422" y="887080"/>
                  </a:lnTo>
                  <a:lnTo>
                    <a:pt x="99119" y="850621"/>
                  </a:lnTo>
                  <a:lnTo>
                    <a:pt x="73970" y="811783"/>
                  </a:lnTo>
                  <a:lnTo>
                    <a:pt x="52165" y="770759"/>
                  </a:lnTo>
                  <a:lnTo>
                    <a:pt x="33895" y="727738"/>
                  </a:lnTo>
                  <a:lnTo>
                    <a:pt x="19353" y="682910"/>
                  </a:lnTo>
                  <a:lnTo>
                    <a:pt x="8729" y="636467"/>
                  </a:lnTo>
                  <a:lnTo>
                    <a:pt x="2214" y="588599"/>
                  </a:lnTo>
                  <a:lnTo>
                    <a:pt x="0" y="539496"/>
                  </a:lnTo>
                  <a:close/>
                </a:path>
              </a:pathLst>
            </a:custGeom>
            <a:ln w="10160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object 102">
              <a:extLst>
                <a:ext uri="{FF2B5EF4-FFF2-40B4-BE49-F238E27FC236}">
                  <a16:creationId xmlns:a16="http://schemas.microsoft.com/office/drawing/2014/main" id="{3BDBA798-EF27-7AA5-920A-2C1178E6498F}"/>
                </a:ext>
              </a:extLst>
            </p:cNvPr>
            <p:cNvSpPr/>
            <p:nvPr/>
          </p:nvSpPr>
          <p:spPr>
            <a:xfrm>
              <a:off x="10328147" y="4668012"/>
              <a:ext cx="891540" cy="306705"/>
            </a:xfrm>
            <a:custGeom>
              <a:avLst/>
              <a:gdLst/>
              <a:ahLst/>
              <a:cxnLst/>
              <a:rect l="l" t="t" r="r" b="b"/>
              <a:pathLst>
                <a:path w="891540" h="306704">
                  <a:moveTo>
                    <a:pt x="89154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891540" y="306324"/>
                  </a:lnTo>
                  <a:lnTo>
                    <a:pt x="89154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9" name="object 103">
            <a:extLst>
              <a:ext uri="{FF2B5EF4-FFF2-40B4-BE49-F238E27FC236}">
                <a16:creationId xmlns:a16="http://schemas.microsoft.com/office/drawing/2014/main" id="{1EC82577-3F3D-477E-4AE1-EF09710829A9}"/>
              </a:ext>
            </a:extLst>
          </p:cNvPr>
          <p:cNvSpPr txBox="1"/>
          <p:nvPr/>
        </p:nvSpPr>
        <p:spPr>
          <a:xfrm>
            <a:off x="10415396" y="4700142"/>
            <a:ext cx="722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kern="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sz="1400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kern="0" dirty="0">
                <a:solidFill>
                  <a:srgbClr val="FFFFFF"/>
                </a:solidFill>
                <a:latin typeface="Arial"/>
                <a:cs typeface="Arial"/>
              </a:rPr>
              <a:t>4.45</a:t>
            </a:r>
            <a:r>
              <a:rPr sz="1400" b="1" kern="0" spc="-50" dirty="0">
                <a:solidFill>
                  <a:srgbClr val="FFFFFF"/>
                </a:solidFill>
                <a:latin typeface="Arial"/>
                <a:cs typeface="Arial"/>
              </a:rPr>
              <a:t> m</a:t>
            </a:r>
            <a:endParaRPr sz="14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0" name="object 104">
            <a:extLst>
              <a:ext uri="{FF2B5EF4-FFF2-40B4-BE49-F238E27FC236}">
                <a16:creationId xmlns:a16="http://schemas.microsoft.com/office/drawing/2014/main" id="{B46E87EC-E9E0-2DC1-206C-BC4C4C9CB182}"/>
              </a:ext>
            </a:extLst>
          </p:cNvPr>
          <p:cNvSpPr txBox="1"/>
          <p:nvPr/>
        </p:nvSpPr>
        <p:spPr>
          <a:xfrm>
            <a:off x="10260203" y="5463032"/>
            <a:ext cx="1120140" cy="3606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1310"/>
              </a:lnSpc>
              <a:spcBef>
                <a:spcPts val="114"/>
              </a:spcBef>
            </a:pPr>
            <a:r>
              <a:rPr sz="11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Average</a:t>
            </a:r>
            <a:r>
              <a:rPr sz="11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cost</a:t>
            </a:r>
            <a:r>
              <a:rPr sz="1100" b="1" kern="0" spc="-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b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8740">
              <a:lnSpc>
                <a:spcPts val="1310"/>
              </a:lnSpc>
            </a:pPr>
            <a:r>
              <a:rPr sz="11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</a:t>
            </a:r>
            <a:r>
              <a:rPr sz="1100" b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data</a:t>
            </a:r>
            <a:r>
              <a:rPr sz="1100" b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00" b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breach</a:t>
            </a:r>
            <a:r>
              <a:rPr sz="1050" b="1" kern="0" spc="-15" baseline="23809" dirty="0">
                <a:solidFill>
                  <a:sysClr val="windowText" lastClr="000000"/>
                </a:solidFill>
                <a:latin typeface="Arial"/>
                <a:cs typeface="Arial"/>
              </a:rPr>
              <a:t>1</a:t>
            </a:r>
            <a:endParaRPr sz="1050" kern="0" baseline="23809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6625C-A48D-1A9E-6EA9-0B09D33C0D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38B330-123E-FFA2-6640-B774DAB04508}"/>
              </a:ext>
            </a:extLst>
          </p:cNvPr>
          <p:cNvCxnSpPr/>
          <p:nvPr/>
        </p:nvCxnSpPr>
        <p:spPr>
          <a:xfrm>
            <a:off x="645261" y="867248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0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object 2">
            <a:extLst>
              <a:ext uri="{FF2B5EF4-FFF2-40B4-BE49-F238E27FC236}">
                <a16:creationId xmlns:a16="http://schemas.microsoft.com/office/drawing/2014/main" id="{F1818B2F-40CD-9D7F-7245-05C3879B7BF0}"/>
              </a:ext>
            </a:extLst>
          </p:cNvPr>
          <p:cNvGrpSpPr/>
          <p:nvPr/>
        </p:nvGrpSpPr>
        <p:grpSpPr>
          <a:xfrm>
            <a:off x="304418" y="0"/>
            <a:ext cx="12193905" cy="6959599"/>
            <a:chOff x="0" y="-1"/>
            <a:chExt cx="12193523" cy="6858000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A92A5268-FF2C-DBF4-1C00-7DCB1FE3C8C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C666842D-B854-7FE8-6E51-957030DCF5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618B21-7E77-635E-3642-8AE81BDE7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"/>
            <a:ext cx="4362069" cy="6959599"/>
          </a:xfrm>
          <a:prstGeom prst="rect">
            <a:avLst/>
          </a:prstGeom>
        </p:spPr>
      </p:pic>
      <p:sp>
        <p:nvSpPr>
          <p:cNvPr id="25" name="object 5">
            <a:extLst>
              <a:ext uri="{FF2B5EF4-FFF2-40B4-BE49-F238E27FC236}">
                <a16:creationId xmlns:a16="http://schemas.microsoft.com/office/drawing/2014/main" id="{68ADAE3C-3BDD-3FD4-EFCF-879F0470C387}"/>
              </a:ext>
            </a:extLst>
          </p:cNvPr>
          <p:cNvSpPr/>
          <p:nvPr/>
        </p:nvSpPr>
        <p:spPr>
          <a:xfrm>
            <a:off x="-67733" y="0"/>
            <a:ext cx="12997221" cy="6959598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0E0F1CFF-E7AA-AE0E-E80D-C604CB3B08CB}"/>
              </a:ext>
            </a:extLst>
          </p:cNvPr>
          <p:cNvSpPr txBox="1">
            <a:spLocks/>
          </p:cNvSpPr>
          <p:nvPr/>
        </p:nvSpPr>
        <p:spPr>
          <a:xfrm>
            <a:off x="4546219" y="780745"/>
            <a:ext cx="30664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STRATEGIC</a:t>
            </a:r>
            <a:r>
              <a:rPr kumimoji="0" lang="en-IN" sz="3200" b="1" i="0" u="none" strike="noStrike" kern="0" cap="none" spc="-2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IN" sz="3200" b="1" i="0" u="none" strike="noStrike" kern="0" cap="none" spc="-2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FIT</a:t>
            </a:r>
            <a:endParaRPr kumimoji="0" lang="en-IN" sz="32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B7CC2920-814F-1878-77B5-E7A31D41FAC7}"/>
              </a:ext>
            </a:extLst>
          </p:cNvPr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9705389D-BBB5-0727-0E12-B9950D5494A6}"/>
              </a:ext>
            </a:extLst>
          </p:cNvPr>
          <p:cNvSpPr/>
          <p:nvPr/>
        </p:nvSpPr>
        <p:spPr>
          <a:xfrm>
            <a:off x="1303019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90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8" y="250698"/>
                </a:lnTo>
                <a:lnTo>
                  <a:pt x="2189988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90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13DF98CC-A60F-9F55-FED0-727CB3CAE48E}"/>
              </a:ext>
            </a:extLst>
          </p:cNvPr>
          <p:cNvSpPr txBox="1"/>
          <p:nvPr/>
        </p:nvSpPr>
        <p:spPr>
          <a:xfrm>
            <a:off x="2177542" y="3481781"/>
            <a:ext cx="4831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kern="0" spc="-25" dirty="0">
                <a:solidFill>
                  <a:srgbClr val="FFFFFF"/>
                </a:solidFill>
                <a:latin typeface="Arial"/>
                <a:cs typeface="Arial"/>
              </a:rPr>
              <a:t>KSL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972A91D2-3B0E-97CD-8826-65D45B37607D}"/>
              </a:ext>
            </a:extLst>
          </p:cNvPr>
          <p:cNvSpPr/>
          <p:nvPr/>
        </p:nvSpPr>
        <p:spPr>
          <a:xfrm>
            <a:off x="4997196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3099F843-B3B7-8EDB-B055-09B73EE657A8}"/>
              </a:ext>
            </a:extLst>
          </p:cNvPr>
          <p:cNvSpPr txBox="1"/>
          <p:nvPr/>
        </p:nvSpPr>
        <p:spPr>
          <a:xfrm>
            <a:off x="5668771" y="3481781"/>
            <a:ext cx="847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b="1" kern="0" spc="-1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701729F6-29E1-5C30-1C1A-C7B62BBF9C11}"/>
              </a:ext>
            </a:extLst>
          </p:cNvPr>
          <p:cNvSpPr txBox="1"/>
          <p:nvPr/>
        </p:nvSpPr>
        <p:spPr>
          <a:xfrm>
            <a:off x="5194300" y="4932121"/>
            <a:ext cx="1828800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spcBef>
                <a:spcPts val="114"/>
              </a:spcBef>
            </a:pPr>
            <a:r>
              <a:rPr sz="2000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kern="0" spc="-20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04E38C8B-BAFB-9E42-F3C9-4B64B302CD61}"/>
              </a:ext>
            </a:extLst>
          </p:cNvPr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38E37956-D158-C659-B691-02ED760DFB1D}"/>
              </a:ext>
            </a:extLst>
          </p:cNvPr>
          <p:cNvSpPr txBox="1"/>
          <p:nvPr/>
        </p:nvSpPr>
        <p:spPr>
          <a:xfrm>
            <a:off x="1479550" y="4952491"/>
            <a:ext cx="188086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spcBef>
                <a:spcPts val="114"/>
              </a:spcBef>
            </a:pPr>
            <a:r>
              <a:rPr sz="2000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kern="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kern="0" spc="-2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66D3353A-15CF-30C9-651B-023E7FEC0B42}"/>
              </a:ext>
            </a:extLst>
          </p:cNvPr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50069224-8D7B-9E6D-AFAE-5BAD3C4C8D14}"/>
              </a:ext>
            </a:extLst>
          </p:cNvPr>
          <p:cNvSpPr/>
          <p:nvPr/>
        </p:nvSpPr>
        <p:spPr>
          <a:xfrm>
            <a:off x="8695943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BA985CE5-C297-D6E8-5546-89943FD251AB}"/>
              </a:ext>
            </a:extLst>
          </p:cNvPr>
          <p:cNvSpPr txBox="1"/>
          <p:nvPr/>
        </p:nvSpPr>
        <p:spPr>
          <a:xfrm>
            <a:off x="8924035" y="3481781"/>
            <a:ext cx="17329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b="1" kern="0" spc="-10" dirty="0">
                <a:solidFill>
                  <a:srgbClr val="FFFFFF"/>
                </a:solidFill>
                <a:latin typeface="Arial"/>
                <a:cs typeface="Arial"/>
              </a:rPr>
              <a:t>IoT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7E260766-CE26-9134-625B-978D34BBC475}"/>
              </a:ext>
            </a:extLst>
          </p:cNvPr>
          <p:cNvSpPr txBox="1"/>
          <p:nvPr/>
        </p:nvSpPr>
        <p:spPr>
          <a:xfrm>
            <a:off x="8856981" y="4932121"/>
            <a:ext cx="1855469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spcBef>
                <a:spcPts val="114"/>
              </a:spcBef>
            </a:pPr>
            <a:r>
              <a:rPr sz="2000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b="1" kern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b="1" kern="0" spc="-10" dirty="0">
                <a:solidFill>
                  <a:srgbClr val="FFFFFF"/>
                </a:solidFill>
                <a:latin typeface="Arial"/>
                <a:cs typeface="Arial"/>
              </a:rPr>
              <a:t>Fuel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95D2D796-5D70-8560-408B-F32D434ECBDA}"/>
              </a:ext>
            </a:extLst>
          </p:cNvPr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172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53061DE9-6A25-916C-1CE8-D165F1618BA2}"/>
              </a:ext>
            </a:extLst>
          </p:cNvPr>
          <p:cNvSpPr txBox="1">
            <a:spLocks/>
          </p:cNvSpPr>
          <p:nvPr/>
        </p:nvSpPr>
        <p:spPr>
          <a:xfrm>
            <a:off x="635508" y="309718"/>
            <a:ext cx="9849485" cy="5296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AI Implementation Strategy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" b="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Focus on core offering: Steel Manufacturing while relying on industry leaders for AI Implementation for Business</a:t>
            </a:r>
            <a:endParaRPr kumimoji="0" lang="en-US" sz="11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ea typeface="+mj-ea"/>
              <a:cs typeface="Arial M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2E911B-ACB9-0E42-8367-877243A3767D}"/>
              </a:ext>
            </a:extLst>
          </p:cNvPr>
          <p:cNvCxnSpPr/>
          <p:nvPr/>
        </p:nvCxnSpPr>
        <p:spPr>
          <a:xfrm>
            <a:off x="645261" y="867248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591BE48-2300-694A-0577-8C444C12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sp>
        <p:nvSpPr>
          <p:cNvPr id="58" name="object 3">
            <a:extLst>
              <a:ext uri="{FF2B5EF4-FFF2-40B4-BE49-F238E27FC236}">
                <a16:creationId xmlns:a16="http://schemas.microsoft.com/office/drawing/2014/main" id="{C05F0B70-4D6A-E672-1A33-DB634CE14A09}"/>
              </a:ext>
            </a:extLst>
          </p:cNvPr>
          <p:cNvSpPr txBox="1"/>
          <p:nvPr/>
        </p:nvSpPr>
        <p:spPr>
          <a:xfrm>
            <a:off x="622503" y="6019596"/>
            <a:ext cx="438086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Source:</a:t>
            </a:r>
            <a:r>
              <a:rPr sz="800" i="1" kern="0" spc="1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Grimond,</a:t>
            </a:r>
            <a:r>
              <a:rPr sz="800" i="1" kern="0" spc="1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L.,</a:t>
            </a:r>
            <a:r>
              <a:rPr sz="800" i="1" kern="0" spc="-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Beyer,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M.</a:t>
            </a:r>
            <a:r>
              <a:rPr sz="8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Maguire,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A.,</a:t>
            </a:r>
            <a:r>
              <a:rPr sz="800" i="1" kern="0" spc="-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(Kolesnikov,</a:t>
            </a:r>
            <a:r>
              <a:rPr sz="800" i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N.,</a:t>
            </a:r>
            <a:r>
              <a:rPr sz="8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2023),</a:t>
            </a:r>
            <a:r>
              <a:rPr sz="800" i="1" kern="0" spc="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dirty="0">
                <a:solidFill>
                  <a:sysClr val="windowText" lastClr="000000"/>
                </a:solidFill>
                <a:latin typeface="Arial"/>
                <a:cs typeface="Arial"/>
              </a:rPr>
              <a:t>(Statista,</a:t>
            </a:r>
            <a:r>
              <a:rPr sz="800" i="1" kern="0" spc="3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00" i="1" kern="0" spc="-10" dirty="0">
                <a:solidFill>
                  <a:sysClr val="windowText" lastClr="000000"/>
                </a:solidFill>
                <a:latin typeface="Arial"/>
                <a:cs typeface="Arial"/>
              </a:rPr>
              <a:t>2024b)</a:t>
            </a:r>
            <a:endParaRPr sz="8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9" name="object 5">
            <a:extLst>
              <a:ext uri="{FF2B5EF4-FFF2-40B4-BE49-F238E27FC236}">
                <a16:creationId xmlns:a16="http://schemas.microsoft.com/office/drawing/2014/main" id="{08CB3A87-7FAF-B4B6-8455-CC9CA63C1B85}"/>
              </a:ext>
            </a:extLst>
          </p:cNvPr>
          <p:cNvGrpSpPr/>
          <p:nvPr/>
        </p:nvGrpSpPr>
        <p:grpSpPr>
          <a:xfrm>
            <a:off x="602741" y="2532888"/>
            <a:ext cx="10974705" cy="1833880"/>
            <a:chOff x="602741" y="2532888"/>
            <a:chExt cx="10974705" cy="1833880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6C176CF8-98E1-740A-2664-9B890EDCEBA2}"/>
                </a:ext>
              </a:extLst>
            </p:cNvPr>
            <p:cNvSpPr/>
            <p:nvPr/>
          </p:nvSpPr>
          <p:spPr>
            <a:xfrm>
              <a:off x="667562" y="3447287"/>
              <a:ext cx="10849610" cy="919480"/>
            </a:xfrm>
            <a:custGeom>
              <a:avLst/>
              <a:gdLst/>
              <a:ahLst/>
              <a:cxnLst/>
              <a:rect l="l" t="t" r="r" b="b"/>
              <a:pathLst>
                <a:path w="10849610" h="919479">
                  <a:moveTo>
                    <a:pt x="5390223" y="254165"/>
                  </a:moveTo>
                  <a:lnTo>
                    <a:pt x="5384419" y="207505"/>
                  </a:lnTo>
                  <a:lnTo>
                    <a:pt x="5363883" y="156387"/>
                  </a:lnTo>
                  <a:lnTo>
                    <a:pt x="5326939" y="100114"/>
                  </a:lnTo>
                  <a:lnTo>
                    <a:pt x="5301780" y="69850"/>
                  </a:lnTo>
                  <a:lnTo>
                    <a:pt x="5271884" y="38023"/>
                  </a:lnTo>
                  <a:lnTo>
                    <a:pt x="5237048" y="4572"/>
                  </a:lnTo>
                  <a:lnTo>
                    <a:pt x="2834589" y="4572"/>
                  </a:lnTo>
                  <a:lnTo>
                    <a:pt x="2834589" y="0"/>
                  </a:lnTo>
                  <a:lnTo>
                    <a:pt x="153187" y="0"/>
                  </a:lnTo>
                  <a:lnTo>
                    <a:pt x="118338" y="33451"/>
                  </a:lnTo>
                  <a:lnTo>
                    <a:pt x="88442" y="65278"/>
                  </a:lnTo>
                  <a:lnTo>
                    <a:pt x="63284" y="95542"/>
                  </a:lnTo>
                  <a:lnTo>
                    <a:pt x="26339" y="151815"/>
                  </a:lnTo>
                  <a:lnTo>
                    <a:pt x="5803" y="202933"/>
                  </a:lnTo>
                  <a:lnTo>
                    <a:pt x="0" y="249593"/>
                  </a:lnTo>
                  <a:lnTo>
                    <a:pt x="2082" y="271475"/>
                  </a:lnTo>
                  <a:lnTo>
                    <a:pt x="15189" y="312737"/>
                  </a:lnTo>
                  <a:lnTo>
                    <a:pt x="38785" y="351256"/>
                  </a:lnTo>
                  <a:lnTo>
                    <a:pt x="71196" y="387718"/>
                  </a:lnTo>
                  <a:lnTo>
                    <a:pt x="110718" y="422808"/>
                  </a:lnTo>
                  <a:lnTo>
                    <a:pt x="155676" y="457212"/>
                  </a:lnTo>
                  <a:lnTo>
                    <a:pt x="280720" y="544715"/>
                  </a:lnTo>
                  <a:lnTo>
                    <a:pt x="306209" y="563168"/>
                  </a:lnTo>
                  <a:lnTo>
                    <a:pt x="355981" y="601687"/>
                  </a:lnTo>
                  <a:lnTo>
                    <a:pt x="402729" y="642950"/>
                  </a:lnTo>
                  <a:lnTo>
                    <a:pt x="444766" y="687641"/>
                  </a:lnTo>
                  <a:lnTo>
                    <a:pt x="480402" y="736447"/>
                  </a:lnTo>
                  <a:lnTo>
                    <a:pt x="507961" y="790054"/>
                  </a:lnTo>
                  <a:lnTo>
                    <a:pt x="525729" y="849147"/>
                  </a:lnTo>
                  <a:lnTo>
                    <a:pt x="532028" y="914400"/>
                  </a:lnTo>
                  <a:lnTo>
                    <a:pt x="2555697" y="914400"/>
                  </a:lnTo>
                  <a:lnTo>
                    <a:pt x="2555697" y="918972"/>
                  </a:lnTo>
                  <a:lnTo>
                    <a:pt x="4858207" y="918972"/>
                  </a:lnTo>
                  <a:lnTo>
                    <a:pt x="4859807" y="885532"/>
                  </a:lnTo>
                  <a:lnTo>
                    <a:pt x="4864493" y="853719"/>
                  </a:lnTo>
                  <a:lnTo>
                    <a:pt x="4882261" y="794626"/>
                  </a:lnTo>
                  <a:lnTo>
                    <a:pt x="4909820" y="741019"/>
                  </a:lnTo>
                  <a:lnTo>
                    <a:pt x="4945456" y="692213"/>
                  </a:lnTo>
                  <a:lnTo>
                    <a:pt x="4987493" y="647522"/>
                  </a:lnTo>
                  <a:lnTo>
                    <a:pt x="5034242" y="606259"/>
                  </a:lnTo>
                  <a:lnTo>
                    <a:pt x="5084013" y="567740"/>
                  </a:lnTo>
                  <a:lnTo>
                    <a:pt x="5210568" y="478942"/>
                  </a:lnTo>
                  <a:lnTo>
                    <a:pt x="5234546" y="461784"/>
                  </a:lnTo>
                  <a:lnTo>
                    <a:pt x="5279504" y="427380"/>
                  </a:lnTo>
                  <a:lnTo>
                    <a:pt x="5319026" y="392290"/>
                  </a:lnTo>
                  <a:lnTo>
                    <a:pt x="5351437" y="355828"/>
                  </a:lnTo>
                  <a:lnTo>
                    <a:pt x="5375033" y="317309"/>
                  </a:lnTo>
                  <a:lnTo>
                    <a:pt x="5388140" y="276047"/>
                  </a:lnTo>
                  <a:lnTo>
                    <a:pt x="5390223" y="254165"/>
                  </a:lnTo>
                  <a:close/>
                </a:path>
                <a:path w="10849610" h="919479">
                  <a:moveTo>
                    <a:pt x="10849166" y="254165"/>
                  </a:moveTo>
                  <a:lnTo>
                    <a:pt x="10843349" y="207505"/>
                  </a:lnTo>
                  <a:lnTo>
                    <a:pt x="10822788" y="156387"/>
                  </a:lnTo>
                  <a:lnTo>
                    <a:pt x="10785780" y="100114"/>
                  </a:lnTo>
                  <a:lnTo>
                    <a:pt x="10760583" y="69850"/>
                  </a:lnTo>
                  <a:lnTo>
                    <a:pt x="10730649" y="38023"/>
                  </a:lnTo>
                  <a:lnTo>
                    <a:pt x="10695762" y="4572"/>
                  </a:lnTo>
                  <a:lnTo>
                    <a:pt x="8293557" y="4572"/>
                  </a:lnTo>
                  <a:lnTo>
                    <a:pt x="8293557" y="0"/>
                  </a:lnTo>
                  <a:lnTo>
                    <a:pt x="5607888" y="0"/>
                  </a:lnTo>
                  <a:lnTo>
                    <a:pt x="5572988" y="33451"/>
                  </a:lnTo>
                  <a:lnTo>
                    <a:pt x="5543054" y="65278"/>
                  </a:lnTo>
                  <a:lnTo>
                    <a:pt x="5517858" y="95542"/>
                  </a:lnTo>
                  <a:lnTo>
                    <a:pt x="5480850" y="151815"/>
                  </a:lnTo>
                  <a:lnTo>
                    <a:pt x="5460289" y="202933"/>
                  </a:lnTo>
                  <a:lnTo>
                    <a:pt x="5454472" y="249593"/>
                  </a:lnTo>
                  <a:lnTo>
                    <a:pt x="5456555" y="271475"/>
                  </a:lnTo>
                  <a:lnTo>
                    <a:pt x="5469687" y="312737"/>
                  </a:lnTo>
                  <a:lnTo>
                    <a:pt x="5493321" y="351256"/>
                  </a:lnTo>
                  <a:lnTo>
                    <a:pt x="5525782" y="387718"/>
                  </a:lnTo>
                  <a:lnTo>
                    <a:pt x="5565381" y="422808"/>
                  </a:lnTo>
                  <a:lnTo>
                    <a:pt x="5610403" y="457212"/>
                  </a:lnTo>
                  <a:lnTo>
                    <a:pt x="5735650" y="544715"/>
                  </a:lnTo>
                  <a:lnTo>
                    <a:pt x="5761190" y="563168"/>
                  </a:lnTo>
                  <a:lnTo>
                    <a:pt x="5811037" y="601687"/>
                  </a:lnTo>
                  <a:lnTo>
                    <a:pt x="5857862" y="642950"/>
                  </a:lnTo>
                  <a:lnTo>
                    <a:pt x="5899963" y="687641"/>
                  </a:lnTo>
                  <a:lnTo>
                    <a:pt x="5935662" y="736447"/>
                  </a:lnTo>
                  <a:lnTo>
                    <a:pt x="5963247" y="790054"/>
                  </a:lnTo>
                  <a:lnTo>
                    <a:pt x="5981052" y="849147"/>
                  </a:lnTo>
                  <a:lnTo>
                    <a:pt x="5987364" y="914400"/>
                  </a:lnTo>
                  <a:lnTo>
                    <a:pt x="8010093" y="914400"/>
                  </a:lnTo>
                  <a:lnTo>
                    <a:pt x="8010093" y="918972"/>
                  </a:lnTo>
                  <a:lnTo>
                    <a:pt x="10316286" y="918972"/>
                  </a:lnTo>
                  <a:lnTo>
                    <a:pt x="10317886" y="885532"/>
                  </a:lnTo>
                  <a:lnTo>
                    <a:pt x="10322585" y="853719"/>
                  </a:lnTo>
                  <a:lnTo>
                    <a:pt x="10340391" y="794626"/>
                  </a:lnTo>
                  <a:lnTo>
                    <a:pt x="10367975" y="741019"/>
                  </a:lnTo>
                  <a:lnTo>
                    <a:pt x="10403675" y="692213"/>
                  </a:lnTo>
                  <a:lnTo>
                    <a:pt x="10445775" y="647522"/>
                  </a:lnTo>
                  <a:lnTo>
                    <a:pt x="10492600" y="606259"/>
                  </a:lnTo>
                  <a:lnTo>
                    <a:pt x="10542448" y="567740"/>
                  </a:lnTo>
                  <a:lnTo>
                    <a:pt x="10669207" y="478942"/>
                  </a:lnTo>
                  <a:lnTo>
                    <a:pt x="10693235" y="461784"/>
                  </a:lnTo>
                  <a:lnTo>
                    <a:pt x="10738256" y="427380"/>
                  </a:lnTo>
                  <a:lnTo>
                    <a:pt x="10777855" y="392290"/>
                  </a:lnTo>
                  <a:lnTo>
                    <a:pt x="10810316" y="355828"/>
                  </a:lnTo>
                  <a:lnTo>
                    <a:pt x="10833951" y="317309"/>
                  </a:lnTo>
                  <a:lnTo>
                    <a:pt x="10847083" y="276047"/>
                  </a:lnTo>
                  <a:lnTo>
                    <a:pt x="10849166" y="25416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bject 7">
              <a:extLst>
                <a:ext uri="{FF2B5EF4-FFF2-40B4-BE49-F238E27FC236}">
                  <a16:creationId xmlns:a16="http://schemas.microsoft.com/office/drawing/2014/main" id="{2933D1C5-9A5D-6453-55E0-FCD7E2B340F4}"/>
                </a:ext>
              </a:extLst>
            </p:cNvPr>
            <p:cNvSpPr/>
            <p:nvPr/>
          </p:nvSpPr>
          <p:spPr>
            <a:xfrm>
              <a:off x="1280160" y="3653027"/>
              <a:ext cx="9619615" cy="508000"/>
            </a:xfrm>
            <a:custGeom>
              <a:avLst/>
              <a:gdLst/>
              <a:ahLst/>
              <a:cxnLst/>
              <a:rect l="l" t="t" r="r" b="b"/>
              <a:pathLst>
                <a:path w="9619615" h="508000">
                  <a:moveTo>
                    <a:pt x="45720" y="3429"/>
                  </a:moveTo>
                  <a:lnTo>
                    <a:pt x="42291" y="0"/>
                  </a:lnTo>
                  <a:lnTo>
                    <a:pt x="3429" y="0"/>
                  </a:lnTo>
                  <a:lnTo>
                    <a:pt x="0" y="3429"/>
                  </a:lnTo>
                  <a:lnTo>
                    <a:pt x="0" y="504063"/>
                  </a:lnTo>
                  <a:lnTo>
                    <a:pt x="3429" y="507492"/>
                  </a:lnTo>
                  <a:lnTo>
                    <a:pt x="42291" y="507492"/>
                  </a:lnTo>
                  <a:lnTo>
                    <a:pt x="45720" y="504063"/>
                  </a:lnTo>
                  <a:lnTo>
                    <a:pt x="45720" y="499872"/>
                  </a:lnTo>
                  <a:lnTo>
                    <a:pt x="45720" y="3429"/>
                  </a:lnTo>
                  <a:close/>
                </a:path>
                <a:path w="9619615" h="508000">
                  <a:moveTo>
                    <a:pt x="196596" y="3429"/>
                  </a:moveTo>
                  <a:lnTo>
                    <a:pt x="193167" y="0"/>
                  </a:lnTo>
                  <a:lnTo>
                    <a:pt x="154305" y="0"/>
                  </a:lnTo>
                  <a:lnTo>
                    <a:pt x="150876" y="3429"/>
                  </a:lnTo>
                  <a:lnTo>
                    <a:pt x="150876" y="504063"/>
                  </a:lnTo>
                  <a:lnTo>
                    <a:pt x="154305" y="507492"/>
                  </a:lnTo>
                  <a:lnTo>
                    <a:pt x="193167" y="507492"/>
                  </a:lnTo>
                  <a:lnTo>
                    <a:pt x="196596" y="504063"/>
                  </a:lnTo>
                  <a:lnTo>
                    <a:pt x="196596" y="499872"/>
                  </a:lnTo>
                  <a:lnTo>
                    <a:pt x="196596" y="3429"/>
                  </a:lnTo>
                  <a:close/>
                </a:path>
                <a:path w="9619615" h="508000">
                  <a:moveTo>
                    <a:pt x="352044" y="3429"/>
                  </a:moveTo>
                  <a:lnTo>
                    <a:pt x="348615" y="0"/>
                  </a:lnTo>
                  <a:lnTo>
                    <a:pt x="309753" y="0"/>
                  </a:lnTo>
                  <a:lnTo>
                    <a:pt x="306324" y="3429"/>
                  </a:lnTo>
                  <a:lnTo>
                    <a:pt x="306324" y="504063"/>
                  </a:lnTo>
                  <a:lnTo>
                    <a:pt x="309753" y="507492"/>
                  </a:lnTo>
                  <a:lnTo>
                    <a:pt x="348615" y="507492"/>
                  </a:lnTo>
                  <a:lnTo>
                    <a:pt x="352044" y="504063"/>
                  </a:lnTo>
                  <a:lnTo>
                    <a:pt x="352044" y="499872"/>
                  </a:lnTo>
                  <a:lnTo>
                    <a:pt x="352044" y="3429"/>
                  </a:lnTo>
                  <a:close/>
                </a:path>
                <a:path w="9619615" h="508000">
                  <a:moveTo>
                    <a:pt x="502920" y="3429"/>
                  </a:moveTo>
                  <a:lnTo>
                    <a:pt x="499491" y="0"/>
                  </a:lnTo>
                  <a:lnTo>
                    <a:pt x="460629" y="0"/>
                  </a:lnTo>
                  <a:lnTo>
                    <a:pt x="457200" y="3429"/>
                  </a:lnTo>
                  <a:lnTo>
                    <a:pt x="457200" y="504063"/>
                  </a:lnTo>
                  <a:lnTo>
                    <a:pt x="460629" y="507492"/>
                  </a:lnTo>
                  <a:lnTo>
                    <a:pt x="499491" y="507492"/>
                  </a:lnTo>
                  <a:lnTo>
                    <a:pt x="502920" y="504063"/>
                  </a:lnTo>
                  <a:lnTo>
                    <a:pt x="502920" y="499872"/>
                  </a:lnTo>
                  <a:lnTo>
                    <a:pt x="502920" y="3429"/>
                  </a:lnTo>
                  <a:close/>
                </a:path>
                <a:path w="9619615" h="508000">
                  <a:moveTo>
                    <a:pt x="658368" y="3429"/>
                  </a:moveTo>
                  <a:lnTo>
                    <a:pt x="654939" y="0"/>
                  </a:lnTo>
                  <a:lnTo>
                    <a:pt x="616077" y="0"/>
                  </a:lnTo>
                  <a:lnTo>
                    <a:pt x="612648" y="3429"/>
                  </a:lnTo>
                  <a:lnTo>
                    <a:pt x="612648" y="504063"/>
                  </a:lnTo>
                  <a:lnTo>
                    <a:pt x="616077" y="507492"/>
                  </a:lnTo>
                  <a:lnTo>
                    <a:pt x="654939" y="507492"/>
                  </a:lnTo>
                  <a:lnTo>
                    <a:pt x="658368" y="504063"/>
                  </a:lnTo>
                  <a:lnTo>
                    <a:pt x="658368" y="499872"/>
                  </a:lnTo>
                  <a:lnTo>
                    <a:pt x="658368" y="3429"/>
                  </a:lnTo>
                  <a:close/>
                </a:path>
                <a:path w="9619615" h="508000">
                  <a:moveTo>
                    <a:pt x="809244" y="3429"/>
                  </a:moveTo>
                  <a:lnTo>
                    <a:pt x="805815" y="0"/>
                  </a:lnTo>
                  <a:lnTo>
                    <a:pt x="766953" y="0"/>
                  </a:lnTo>
                  <a:lnTo>
                    <a:pt x="763524" y="3429"/>
                  </a:lnTo>
                  <a:lnTo>
                    <a:pt x="763524" y="504063"/>
                  </a:lnTo>
                  <a:lnTo>
                    <a:pt x="766953" y="507492"/>
                  </a:lnTo>
                  <a:lnTo>
                    <a:pt x="805815" y="507492"/>
                  </a:lnTo>
                  <a:lnTo>
                    <a:pt x="809244" y="504063"/>
                  </a:lnTo>
                  <a:lnTo>
                    <a:pt x="809244" y="499872"/>
                  </a:lnTo>
                  <a:lnTo>
                    <a:pt x="809244" y="3429"/>
                  </a:lnTo>
                  <a:close/>
                </a:path>
                <a:path w="9619615" h="508000">
                  <a:moveTo>
                    <a:pt x="960120" y="3429"/>
                  </a:moveTo>
                  <a:lnTo>
                    <a:pt x="956691" y="0"/>
                  </a:lnTo>
                  <a:lnTo>
                    <a:pt x="917829" y="0"/>
                  </a:lnTo>
                  <a:lnTo>
                    <a:pt x="914400" y="3429"/>
                  </a:lnTo>
                  <a:lnTo>
                    <a:pt x="914400" y="504063"/>
                  </a:lnTo>
                  <a:lnTo>
                    <a:pt x="917829" y="507492"/>
                  </a:lnTo>
                  <a:lnTo>
                    <a:pt x="956691" y="507492"/>
                  </a:lnTo>
                  <a:lnTo>
                    <a:pt x="960120" y="504063"/>
                  </a:lnTo>
                  <a:lnTo>
                    <a:pt x="960120" y="499872"/>
                  </a:lnTo>
                  <a:lnTo>
                    <a:pt x="960120" y="3429"/>
                  </a:lnTo>
                  <a:close/>
                </a:path>
                <a:path w="9619615" h="508000">
                  <a:moveTo>
                    <a:pt x="1115568" y="3429"/>
                  </a:moveTo>
                  <a:lnTo>
                    <a:pt x="1112139" y="0"/>
                  </a:lnTo>
                  <a:lnTo>
                    <a:pt x="1073277" y="0"/>
                  </a:lnTo>
                  <a:lnTo>
                    <a:pt x="1069848" y="3429"/>
                  </a:lnTo>
                  <a:lnTo>
                    <a:pt x="1069848" y="504063"/>
                  </a:lnTo>
                  <a:lnTo>
                    <a:pt x="1073277" y="507492"/>
                  </a:lnTo>
                  <a:lnTo>
                    <a:pt x="1112139" y="507492"/>
                  </a:lnTo>
                  <a:lnTo>
                    <a:pt x="1115568" y="504063"/>
                  </a:lnTo>
                  <a:lnTo>
                    <a:pt x="1115568" y="499872"/>
                  </a:lnTo>
                  <a:lnTo>
                    <a:pt x="1115568" y="3429"/>
                  </a:lnTo>
                  <a:close/>
                </a:path>
                <a:path w="9619615" h="508000">
                  <a:moveTo>
                    <a:pt x="1266444" y="3429"/>
                  </a:moveTo>
                  <a:lnTo>
                    <a:pt x="1263015" y="0"/>
                  </a:lnTo>
                  <a:lnTo>
                    <a:pt x="1224153" y="0"/>
                  </a:lnTo>
                  <a:lnTo>
                    <a:pt x="1220724" y="3429"/>
                  </a:lnTo>
                  <a:lnTo>
                    <a:pt x="1220724" y="504063"/>
                  </a:lnTo>
                  <a:lnTo>
                    <a:pt x="1224153" y="507492"/>
                  </a:lnTo>
                  <a:lnTo>
                    <a:pt x="1263015" y="507492"/>
                  </a:lnTo>
                  <a:lnTo>
                    <a:pt x="1266444" y="504063"/>
                  </a:lnTo>
                  <a:lnTo>
                    <a:pt x="1266444" y="499872"/>
                  </a:lnTo>
                  <a:lnTo>
                    <a:pt x="1266444" y="3429"/>
                  </a:lnTo>
                  <a:close/>
                </a:path>
                <a:path w="9619615" h="508000">
                  <a:moveTo>
                    <a:pt x="1417320" y="3429"/>
                  </a:moveTo>
                  <a:lnTo>
                    <a:pt x="1413891" y="0"/>
                  </a:lnTo>
                  <a:lnTo>
                    <a:pt x="1375029" y="0"/>
                  </a:lnTo>
                  <a:lnTo>
                    <a:pt x="1371600" y="3429"/>
                  </a:lnTo>
                  <a:lnTo>
                    <a:pt x="1371600" y="504063"/>
                  </a:lnTo>
                  <a:lnTo>
                    <a:pt x="1375029" y="507492"/>
                  </a:lnTo>
                  <a:lnTo>
                    <a:pt x="1413891" y="507492"/>
                  </a:lnTo>
                  <a:lnTo>
                    <a:pt x="1417320" y="504063"/>
                  </a:lnTo>
                  <a:lnTo>
                    <a:pt x="1417320" y="499872"/>
                  </a:lnTo>
                  <a:lnTo>
                    <a:pt x="1417320" y="3429"/>
                  </a:lnTo>
                  <a:close/>
                </a:path>
                <a:path w="9619615" h="508000">
                  <a:moveTo>
                    <a:pt x="1572768" y="3429"/>
                  </a:moveTo>
                  <a:lnTo>
                    <a:pt x="1569339" y="0"/>
                  </a:lnTo>
                  <a:lnTo>
                    <a:pt x="1530477" y="0"/>
                  </a:lnTo>
                  <a:lnTo>
                    <a:pt x="1527048" y="3429"/>
                  </a:lnTo>
                  <a:lnTo>
                    <a:pt x="1527048" y="504063"/>
                  </a:lnTo>
                  <a:lnTo>
                    <a:pt x="1530477" y="507492"/>
                  </a:lnTo>
                  <a:lnTo>
                    <a:pt x="1569339" y="507492"/>
                  </a:lnTo>
                  <a:lnTo>
                    <a:pt x="1572768" y="504063"/>
                  </a:lnTo>
                  <a:lnTo>
                    <a:pt x="1572768" y="499872"/>
                  </a:lnTo>
                  <a:lnTo>
                    <a:pt x="1572768" y="3429"/>
                  </a:lnTo>
                  <a:close/>
                </a:path>
                <a:path w="9619615" h="508000">
                  <a:moveTo>
                    <a:pt x="1723644" y="3429"/>
                  </a:moveTo>
                  <a:lnTo>
                    <a:pt x="1720215" y="0"/>
                  </a:lnTo>
                  <a:lnTo>
                    <a:pt x="1681353" y="0"/>
                  </a:lnTo>
                  <a:lnTo>
                    <a:pt x="1677924" y="3429"/>
                  </a:lnTo>
                  <a:lnTo>
                    <a:pt x="1677924" y="504063"/>
                  </a:lnTo>
                  <a:lnTo>
                    <a:pt x="1681353" y="507492"/>
                  </a:lnTo>
                  <a:lnTo>
                    <a:pt x="1720215" y="507492"/>
                  </a:lnTo>
                  <a:lnTo>
                    <a:pt x="1723644" y="504063"/>
                  </a:lnTo>
                  <a:lnTo>
                    <a:pt x="1723644" y="499872"/>
                  </a:lnTo>
                  <a:lnTo>
                    <a:pt x="1723644" y="3429"/>
                  </a:lnTo>
                  <a:close/>
                </a:path>
                <a:path w="9619615" h="508000">
                  <a:moveTo>
                    <a:pt x="1879092" y="3429"/>
                  </a:moveTo>
                  <a:lnTo>
                    <a:pt x="1875663" y="0"/>
                  </a:lnTo>
                  <a:lnTo>
                    <a:pt x="1836801" y="0"/>
                  </a:lnTo>
                  <a:lnTo>
                    <a:pt x="1833372" y="3429"/>
                  </a:lnTo>
                  <a:lnTo>
                    <a:pt x="1833372" y="504063"/>
                  </a:lnTo>
                  <a:lnTo>
                    <a:pt x="1836801" y="507492"/>
                  </a:lnTo>
                  <a:lnTo>
                    <a:pt x="1875663" y="507492"/>
                  </a:lnTo>
                  <a:lnTo>
                    <a:pt x="1879092" y="504063"/>
                  </a:lnTo>
                  <a:lnTo>
                    <a:pt x="1879092" y="499872"/>
                  </a:lnTo>
                  <a:lnTo>
                    <a:pt x="1879092" y="3429"/>
                  </a:lnTo>
                  <a:close/>
                </a:path>
                <a:path w="9619615" h="508000">
                  <a:moveTo>
                    <a:pt x="2029968" y="3429"/>
                  </a:moveTo>
                  <a:lnTo>
                    <a:pt x="2026539" y="0"/>
                  </a:lnTo>
                  <a:lnTo>
                    <a:pt x="1987677" y="0"/>
                  </a:lnTo>
                  <a:lnTo>
                    <a:pt x="1984248" y="3429"/>
                  </a:lnTo>
                  <a:lnTo>
                    <a:pt x="1984248" y="504063"/>
                  </a:lnTo>
                  <a:lnTo>
                    <a:pt x="1987677" y="507492"/>
                  </a:lnTo>
                  <a:lnTo>
                    <a:pt x="2026539" y="507492"/>
                  </a:lnTo>
                  <a:lnTo>
                    <a:pt x="2029968" y="504063"/>
                  </a:lnTo>
                  <a:lnTo>
                    <a:pt x="2029968" y="499872"/>
                  </a:lnTo>
                  <a:lnTo>
                    <a:pt x="2029968" y="3429"/>
                  </a:lnTo>
                  <a:close/>
                </a:path>
                <a:path w="9619615" h="508000">
                  <a:moveTo>
                    <a:pt x="2180844" y="3429"/>
                  </a:moveTo>
                  <a:lnTo>
                    <a:pt x="2177415" y="0"/>
                  </a:lnTo>
                  <a:lnTo>
                    <a:pt x="2138553" y="0"/>
                  </a:lnTo>
                  <a:lnTo>
                    <a:pt x="2135124" y="3429"/>
                  </a:lnTo>
                  <a:lnTo>
                    <a:pt x="2135124" y="504063"/>
                  </a:lnTo>
                  <a:lnTo>
                    <a:pt x="2138553" y="507492"/>
                  </a:lnTo>
                  <a:lnTo>
                    <a:pt x="2177415" y="507492"/>
                  </a:lnTo>
                  <a:lnTo>
                    <a:pt x="2180844" y="504063"/>
                  </a:lnTo>
                  <a:lnTo>
                    <a:pt x="2180844" y="499872"/>
                  </a:lnTo>
                  <a:lnTo>
                    <a:pt x="2180844" y="3429"/>
                  </a:lnTo>
                  <a:close/>
                </a:path>
                <a:path w="9619615" h="508000">
                  <a:moveTo>
                    <a:pt x="2336292" y="3429"/>
                  </a:moveTo>
                  <a:lnTo>
                    <a:pt x="2332863" y="0"/>
                  </a:lnTo>
                  <a:lnTo>
                    <a:pt x="2294001" y="0"/>
                  </a:lnTo>
                  <a:lnTo>
                    <a:pt x="2290572" y="3429"/>
                  </a:lnTo>
                  <a:lnTo>
                    <a:pt x="2290572" y="504063"/>
                  </a:lnTo>
                  <a:lnTo>
                    <a:pt x="2294001" y="507492"/>
                  </a:lnTo>
                  <a:lnTo>
                    <a:pt x="2332863" y="507492"/>
                  </a:lnTo>
                  <a:lnTo>
                    <a:pt x="2336292" y="504063"/>
                  </a:lnTo>
                  <a:lnTo>
                    <a:pt x="2336292" y="499872"/>
                  </a:lnTo>
                  <a:lnTo>
                    <a:pt x="2336292" y="3429"/>
                  </a:lnTo>
                  <a:close/>
                </a:path>
                <a:path w="9619615" h="508000">
                  <a:moveTo>
                    <a:pt x="2487168" y="3429"/>
                  </a:moveTo>
                  <a:lnTo>
                    <a:pt x="2483739" y="0"/>
                  </a:lnTo>
                  <a:lnTo>
                    <a:pt x="2444877" y="0"/>
                  </a:lnTo>
                  <a:lnTo>
                    <a:pt x="2441448" y="3429"/>
                  </a:lnTo>
                  <a:lnTo>
                    <a:pt x="2441448" y="504063"/>
                  </a:lnTo>
                  <a:lnTo>
                    <a:pt x="2444877" y="507492"/>
                  </a:lnTo>
                  <a:lnTo>
                    <a:pt x="2483739" y="507492"/>
                  </a:lnTo>
                  <a:lnTo>
                    <a:pt x="2487168" y="504063"/>
                  </a:lnTo>
                  <a:lnTo>
                    <a:pt x="2487168" y="499872"/>
                  </a:lnTo>
                  <a:lnTo>
                    <a:pt x="2487168" y="3429"/>
                  </a:lnTo>
                  <a:close/>
                </a:path>
                <a:path w="9619615" h="508000">
                  <a:moveTo>
                    <a:pt x="2638044" y="3429"/>
                  </a:moveTo>
                  <a:lnTo>
                    <a:pt x="2634615" y="0"/>
                  </a:lnTo>
                  <a:lnTo>
                    <a:pt x="2595753" y="0"/>
                  </a:lnTo>
                  <a:lnTo>
                    <a:pt x="2592324" y="3429"/>
                  </a:lnTo>
                  <a:lnTo>
                    <a:pt x="2592324" y="504063"/>
                  </a:lnTo>
                  <a:lnTo>
                    <a:pt x="2595753" y="507492"/>
                  </a:lnTo>
                  <a:lnTo>
                    <a:pt x="2634615" y="507492"/>
                  </a:lnTo>
                  <a:lnTo>
                    <a:pt x="2638044" y="504063"/>
                  </a:lnTo>
                  <a:lnTo>
                    <a:pt x="2638044" y="499872"/>
                  </a:lnTo>
                  <a:lnTo>
                    <a:pt x="2638044" y="3429"/>
                  </a:lnTo>
                  <a:close/>
                </a:path>
                <a:path w="9619615" h="508000">
                  <a:moveTo>
                    <a:pt x="2793492" y="3429"/>
                  </a:moveTo>
                  <a:lnTo>
                    <a:pt x="2790063" y="0"/>
                  </a:lnTo>
                  <a:lnTo>
                    <a:pt x="2751201" y="0"/>
                  </a:lnTo>
                  <a:lnTo>
                    <a:pt x="2747772" y="3429"/>
                  </a:lnTo>
                  <a:lnTo>
                    <a:pt x="2747772" y="504063"/>
                  </a:lnTo>
                  <a:lnTo>
                    <a:pt x="2751201" y="507492"/>
                  </a:lnTo>
                  <a:lnTo>
                    <a:pt x="2790063" y="507492"/>
                  </a:lnTo>
                  <a:lnTo>
                    <a:pt x="2793492" y="504063"/>
                  </a:lnTo>
                  <a:lnTo>
                    <a:pt x="2793492" y="499872"/>
                  </a:lnTo>
                  <a:lnTo>
                    <a:pt x="2793492" y="3429"/>
                  </a:lnTo>
                  <a:close/>
                </a:path>
                <a:path w="9619615" h="508000">
                  <a:moveTo>
                    <a:pt x="2944368" y="3429"/>
                  </a:moveTo>
                  <a:lnTo>
                    <a:pt x="2940939" y="0"/>
                  </a:lnTo>
                  <a:lnTo>
                    <a:pt x="2902077" y="0"/>
                  </a:lnTo>
                  <a:lnTo>
                    <a:pt x="2898648" y="3429"/>
                  </a:lnTo>
                  <a:lnTo>
                    <a:pt x="2898648" y="504063"/>
                  </a:lnTo>
                  <a:lnTo>
                    <a:pt x="2902077" y="507492"/>
                  </a:lnTo>
                  <a:lnTo>
                    <a:pt x="2940939" y="507492"/>
                  </a:lnTo>
                  <a:lnTo>
                    <a:pt x="2944368" y="504063"/>
                  </a:lnTo>
                  <a:lnTo>
                    <a:pt x="2944368" y="499872"/>
                  </a:lnTo>
                  <a:lnTo>
                    <a:pt x="2944368" y="3429"/>
                  </a:lnTo>
                  <a:close/>
                </a:path>
                <a:path w="9619615" h="508000">
                  <a:moveTo>
                    <a:pt x="3095244" y="3429"/>
                  </a:moveTo>
                  <a:lnTo>
                    <a:pt x="3091815" y="0"/>
                  </a:lnTo>
                  <a:lnTo>
                    <a:pt x="3052953" y="0"/>
                  </a:lnTo>
                  <a:lnTo>
                    <a:pt x="3049524" y="3429"/>
                  </a:lnTo>
                  <a:lnTo>
                    <a:pt x="3049524" y="504063"/>
                  </a:lnTo>
                  <a:lnTo>
                    <a:pt x="3052953" y="507492"/>
                  </a:lnTo>
                  <a:lnTo>
                    <a:pt x="3091815" y="507492"/>
                  </a:lnTo>
                  <a:lnTo>
                    <a:pt x="3095244" y="504063"/>
                  </a:lnTo>
                  <a:lnTo>
                    <a:pt x="3095244" y="499872"/>
                  </a:lnTo>
                  <a:lnTo>
                    <a:pt x="3095244" y="3429"/>
                  </a:lnTo>
                  <a:close/>
                </a:path>
                <a:path w="9619615" h="508000">
                  <a:moveTo>
                    <a:pt x="3250692" y="3429"/>
                  </a:moveTo>
                  <a:lnTo>
                    <a:pt x="3247263" y="0"/>
                  </a:lnTo>
                  <a:lnTo>
                    <a:pt x="3208401" y="0"/>
                  </a:lnTo>
                  <a:lnTo>
                    <a:pt x="3204972" y="3429"/>
                  </a:lnTo>
                  <a:lnTo>
                    <a:pt x="3204972" y="504063"/>
                  </a:lnTo>
                  <a:lnTo>
                    <a:pt x="3208401" y="507492"/>
                  </a:lnTo>
                  <a:lnTo>
                    <a:pt x="3247263" y="507492"/>
                  </a:lnTo>
                  <a:lnTo>
                    <a:pt x="3250692" y="504063"/>
                  </a:lnTo>
                  <a:lnTo>
                    <a:pt x="3250692" y="499872"/>
                  </a:lnTo>
                  <a:lnTo>
                    <a:pt x="3250692" y="3429"/>
                  </a:lnTo>
                  <a:close/>
                </a:path>
                <a:path w="9619615" h="508000">
                  <a:moveTo>
                    <a:pt x="3401568" y="3429"/>
                  </a:moveTo>
                  <a:lnTo>
                    <a:pt x="3398139" y="0"/>
                  </a:lnTo>
                  <a:lnTo>
                    <a:pt x="3359277" y="0"/>
                  </a:lnTo>
                  <a:lnTo>
                    <a:pt x="3355848" y="3429"/>
                  </a:lnTo>
                  <a:lnTo>
                    <a:pt x="3355848" y="504063"/>
                  </a:lnTo>
                  <a:lnTo>
                    <a:pt x="3359277" y="507492"/>
                  </a:lnTo>
                  <a:lnTo>
                    <a:pt x="3398139" y="507492"/>
                  </a:lnTo>
                  <a:lnTo>
                    <a:pt x="3401568" y="504063"/>
                  </a:lnTo>
                  <a:lnTo>
                    <a:pt x="3401568" y="499872"/>
                  </a:lnTo>
                  <a:lnTo>
                    <a:pt x="3401568" y="3429"/>
                  </a:lnTo>
                  <a:close/>
                </a:path>
                <a:path w="9619615" h="508000">
                  <a:moveTo>
                    <a:pt x="3557016" y="3429"/>
                  </a:moveTo>
                  <a:lnTo>
                    <a:pt x="3553587" y="0"/>
                  </a:lnTo>
                  <a:lnTo>
                    <a:pt x="3514725" y="0"/>
                  </a:lnTo>
                  <a:lnTo>
                    <a:pt x="3511296" y="3429"/>
                  </a:lnTo>
                  <a:lnTo>
                    <a:pt x="3511296" y="504063"/>
                  </a:lnTo>
                  <a:lnTo>
                    <a:pt x="3514725" y="507492"/>
                  </a:lnTo>
                  <a:lnTo>
                    <a:pt x="3553587" y="507492"/>
                  </a:lnTo>
                  <a:lnTo>
                    <a:pt x="3557016" y="504063"/>
                  </a:lnTo>
                  <a:lnTo>
                    <a:pt x="3557016" y="499872"/>
                  </a:lnTo>
                  <a:lnTo>
                    <a:pt x="3557016" y="3429"/>
                  </a:lnTo>
                  <a:close/>
                </a:path>
                <a:path w="9619615" h="508000">
                  <a:moveTo>
                    <a:pt x="3707892" y="3429"/>
                  </a:moveTo>
                  <a:lnTo>
                    <a:pt x="3704463" y="0"/>
                  </a:lnTo>
                  <a:lnTo>
                    <a:pt x="3665601" y="0"/>
                  </a:lnTo>
                  <a:lnTo>
                    <a:pt x="3662172" y="3429"/>
                  </a:lnTo>
                  <a:lnTo>
                    <a:pt x="3662172" y="504063"/>
                  </a:lnTo>
                  <a:lnTo>
                    <a:pt x="3665601" y="507492"/>
                  </a:lnTo>
                  <a:lnTo>
                    <a:pt x="3704463" y="507492"/>
                  </a:lnTo>
                  <a:lnTo>
                    <a:pt x="3707892" y="504063"/>
                  </a:lnTo>
                  <a:lnTo>
                    <a:pt x="3707892" y="499872"/>
                  </a:lnTo>
                  <a:lnTo>
                    <a:pt x="3707892" y="3429"/>
                  </a:lnTo>
                  <a:close/>
                </a:path>
                <a:path w="9619615" h="508000">
                  <a:moveTo>
                    <a:pt x="3858768" y="3429"/>
                  </a:moveTo>
                  <a:lnTo>
                    <a:pt x="3855339" y="0"/>
                  </a:lnTo>
                  <a:lnTo>
                    <a:pt x="3816477" y="0"/>
                  </a:lnTo>
                  <a:lnTo>
                    <a:pt x="3813048" y="3429"/>
                  </a:lnTo>
                  <a:lnTo>
                    <a:pt x="3813048" y="504063"/>
                  </a:lnTo>
                  <a:lnTo>
                    <a:pt x="3816477" y="507492"/>
                  </a:lnTo>
                  <a:lnTo>
                    <a:pt x="3855339" y="507492"/>
                  </a:lnTo>
                  <a:lnTo>
                    <a:pt x="3858768" y="504063"/>
                  </a:lnTo>
                  <a:lnTo>
                    <a:pt x="3858768" y="499872"/>
                  </a:lnTo>
                  <a:lnTo>
                    <a:pt x="3858768" y="3429"/>
                  </a:lnTo>
                  <a:close/>
                </a:path>
                <a:path w="9619615" h="508000">
                  <a:moveTo>
                    <a:pt x="4014216" y="3429"/>
                  </a:moveTo>
                  <a:lnTo>
                    <a:pt x="4010787" y="0"/>
                  </a:lnTo>
                  <a:lnTo>
                    <a:pt x="3971925" y="0"/>
                  </a:lnTo>
                  <a:lnTo>
                    <a:pt x="3968496" y="3429"/>
                  </a:lnTo>
                  <a:lnTo>
                    <a:pt x="3968496" y="504063"/>
                  </a:lnTo>
                  <a:lnTo>
                    <a:pt x="3971925" y="507492"/>
                  </a:lnTo>
                  <a:lnTo>
                    <a:pt x="4010787" y="507492"/>
                  </a:lnTo>
                  <a:lnTo>
                    <a:pt x="4014216" y="504063"/>
                  </a:lnTo>
                  <a:lnTo>
                    <a:pt x="4014216" y="499872"/>
                  </a:lnTo>
                  <a:lnTo>
                    <a:pt x="4014216" y="3429"/>
                  </a:lnTo>
                  <a:close/>
                </a:path>
                <a:path w="9619615" h="508000">
                  <a:moveTo>
                    <a:pt x="4165092" y="3429"/>
                  </a:moveTo>
                  <a:lnTo>
                    <a:pt x="4161663" y="0"/>
                  </a:lnTo>
                  <a:lnTo>
                    <a:pt x="4122801" y="0"/>
                  </a:lnTo>
                  <a:lnTo>
                    <a:pt x="4119372" y="3429"/>
                  </a:lnTo>
                  <a:lnTo>
                    <a:pt x="4119372" y="504063"/>
                  </a:lnTo>
                  <a:lnTo>
                    <a:pt x="4122801" y="507492"/>
                  </a:lnTo>
                  <a:lnTo>
                    <a:pt x="4161663" y="507492"/>
                  </a:lnTo>
                  <a:lnTo>
                    <a:pt x="4165092" y="504063"/>
                  </a:lnTo>
                  <a:lnTo>
                    <a:pt x="4165092" y="499872"/>
                  </a:lnTo>
                  <a:lnTo>
                    <a:pt x="4165092" y="3429"/>
                  </a:lnTo>
                  <a:close/>
                </a:path>
                <a:path w="9619615" h="508000">
                  <a:moveTo>
                    <a:pt x="5500116" y="3429"/>
                  </a:moveTo>
                  <a:lnTo>
                    <a:pt x="5496687" y="0"/>
                  </a:lnTo>
                  <a:lnTo>
                    <a:pt x="5457825" y="0"/>
                  </a:lnTo>
                  <a:lnTo>
                    <a:pt x="5454396" y="3429"/>
                  </a:lnTo>
                  <a:lnTo>
                    <a:pt x="5454396" y="504063"/>
                  </a:lnTo>
                  <a:lnTo>
                    <a:pt x="5457825" y="507492"/>
                  </a:lnTo>
                  <a:lnTo>
                    <a:pt x="5496687" y="507492"/>
                  </a:lnTo>
                  <a:lnTo>
                    <a:pt x="5500116" y="504063"/>
                  </a:lnTo>
                  <a:lnTo>
                    <a:pt x="5500116" y="499872"/>
                  </a:lnTo>
                  <a:lnTo>
                    <a:pt x="5500116" y="3429"/>
                  </a:lnTo>
                  <a:close/>
                </a:path>
                <a:path w="9619615" h="508000">
                  <a:moveTo>
                    <a:pt x="5655564" y="3429"/>
                  </a:moveTo>
                  <a:lnTo>
                    <a:pt x="5652135" y="0"/>
                  </a:lnTo>
                  <a:lnTo>
                    <a:pt x="5613273" y="0"/>
                  </a:lnTo>
                  <a:lnTo>
                    <a:pt x="5609844" y="3429"/>
                  </a:lnTo>
                  <a:lnTo>
                    <a:pt x="5609844" y="504063"/>
                  </a:lnTo>
                  <a:lnTo>
                    <a:pt x="5613273" y="507492"/>
                  </a:lnTo>
                  <a:lnTo>
                    <a:pt x="5652135" y="507492"/>
                  </a:lnTo>
                  <a:lnTo>
                    <a:pt x="5655564" y="504063"/>
                  </a:lnTo>
                  <a:lnTo>
                    <a:pt x="5655564" y="499872"/>
                  </a:lnTo>
                  <a:lnTo>
                    <a:pt x="5655564" y="3429"/>
                  </a:lnTo>
                  <a:close/>
                </a:path>
                <a:path w="9619615" h="508000">
                  <a:moveTo>
                    <a:pt x="5806440" y="3429"/>
                  </a:moveTo>
                  <a:lnTo>
                    <a:pt x="5803011" y="0"/>
                  </a:lnTo>
                  <a:lnTo>
                    <a:pt x="5764149" y="0"/>
                  </a:lnTo>
                  <a:lnTo>
                    <a:pt x="5760720" y="3429"/>
                  </a:lnTo>
                  <a:lnTo>
                    <a:pt x="5760720" y="504063"/>
                  </a:lnTo>
                  <a:lnTo>
                    <a:pt x="5764149" y="507492"/>
                  </a:lnTo>
                  <a:lnTo>
                    <a:pt x="5803011" y="507492"/>
                  </a:lnTo>
                  <a:lnTo>
                    <a:pt x="5806440" y="504063"/>
                  </a:lnTo>
                  <a:lnTo>
                    <a:pt x="5806440" y="499872"/>
                  </a:lnTo>
                  <a:lnTo>
                    <a:pt x="5806440" y="3429"/>
                  </a:lnTo>
                  <a:close/>
                </a:path>
                <a:path w="9619615" h="508000">
                  <a:moveTo>
                    <a:pt x="5957316" y="3429"/>
                  </a:moveTo>
                  <a:lnTo>
                    <a:pt x="5953887" y="0"/>
                  </a:lnTo>
                  <a:lnTo>
                    <a:pt x="5915025" y="0"/>
                  </a:lnTo>
                  <a:lnTo>
                    <a:pt x="5911596" y="3429"/>
                  </a:lnTo>
                  <a:lnTo>
                    <a:pt x="5911596" y="504063"/>
                  </a:lnTo>
                  <a:lnTo>
                    <a:pt x="5915025" y="507492"/>
                  </a:lnTo>
                  <a:lnTo>
                    <a:pt x="5953887" y="507492"/>
                  </a:lnTo>
                  <a:lnTo>
                    <a:pt x="5957316" y="504063"/>
                  </a:lnTo>
                  <a:lnTo>
                    <a:pt x="5957316" y="499872"/>
                  </a:lnTo>
                  <a:lnTo>
                    <a:pt x="5957316" y="3429"/>
                  </a:lnTo>
                  <a:close/>
                </a:path>
                <a:path w="9619615" h="508000">
                  <a:moveTo>
                    <a:pt x="6112764" y="3429"/>
                  </a:moveTo>
                  <a:lnTo>
                    <a:pt x="6109335" y="0"/>
                  </a:lnTo>
                  <a:lnTo>
                    <a:pt x="6070473" y="0"/>
                  </a:lnTo>
                  <a:lnTo>
                    <a:pt x="6067044" y="3429"/>
                  </a:lnTo>
                  <a:lnTo>
                    <a:pt x="6067044" y="504063"/>
                  </a:lnTo>
                  <a:lnTo>
                    <a:pt x="6070473" y="507492"/>
                  </a:lnTo>
                  <a:lnTo>
                    <a:pt x="6109335" y="507492"/>
                  </a:lnTo>
                  <a:lnTo>
                    <a:pt x="6112764" y="504063"/>
                  </a:lnTo>
                  <a:lnTo>
                    <a:pt x="6112764" y="499872"/>
                  </a:lnTo>
                  <a:lnTo>
                    <a:pt x="6112764" y="3429"/>
                  </a:lnTo>
                  <a:close/>
                </a:path>
                <a:path w="9619615" h="508000">
                  <a:moveTo>
                    <a:pt x="6263640" y="3429"/>
                  </a:moveTo>
                  <a:lnTo>
                    <a:pt x="6260211" y="0"/>
                  </a:lnTo>
                  <a:lnTo>
                    <a:pt x="6221349" y="0"/>
                  </a:lnTo>
                  <a:lnTo>
                    <a:pt x="6217920" y="3429"/>
                  </a:lnTo>
                  <a:lnTo>
                    <a:pt x="6217920" y="504063"/>
                  </a:lnTo>
                  <a:lnTo>
                    <a:pt x="6221349" y="507492"/>
                  </a:lnTo>
                  <a:lnTo>
                    <a:pt x="6260211" y="507492"/>
                  </a:lnTo>
                  <a:lnTo>
                    <a:pt x="6263640" y="504063"/>
                  </a:lnTo>
                  <a:lnTo>
                    <a:pt x="6263640" y="499872"/>
                  </a:lnTo>
                  <a:lnTo>
                    <a:pt x="6263640" y="3429"/>
                  </a:lnTo>
                  <a:close/>
                </a:path>
                <a:path w="9619615" h="508000">
                  <a:moveTo>
                    <a:pt x="6414516" y="3429"/>
                  </a:moveTo>
                  <a:lnTo>
                    <a:pt x="6411087" y="0"/>
                  </a:lnTo>
                  <a:lnTo>
                    <a:pt x="6372225" y="0"/>
                  </a:lnTo>
                  <a:lnTo>
                    <a:pt x="6368796" y="3429"/>
                  </a:lnTo>
                  <a:lnTo>
                    <a:pt x="6368796" y="504063"/>
                  </a:lnTo>
                  <a:lnTo>
                    <a:pt x="6372225" y="507492"/>
                  </a:lnTo>
                  <a:lnTo>
                    <a:pt x="6411087" y="507492"/>
                  </a:lnTo>
                  <a:lnTo>
                    <a:pt x="6414516" y="504063"/>
                  </a:lnTo>
                  <a:lnTo>
                    <a:pt x="6414516" y="499872"/>
                  </a:lnTo>
                  <a:lnTo>
                    <a:pt x="6414516" y="3429"/>
                  </a:lnTo>
                  <a:close/>
                </a:path>
                <a:path w="9619615" h="508000">
                  <a:moveTo>
                    <a:pt x="6569964" y="3429"/>
                  </a:moveTo>
                  <a:lnTo>
                    <a:pt x="6566535" y="0"/>
                  </a:lnTo>
                  <a:lnTo>
                    <a:pt x="6527673" y="0"/>
                  </a:lnTo>
                  <a:lnTo>
                    <a:pt x="6524244" y="3429"/>
                  </a:lnTo>
                  <a:lnTo>
                    <a:pt x="6524244" y="504063"/>
                  </a:lnTo>
                  <a:lnTo>
                    <a:pt x="6527673" y="507492"/>
                  </a:lnTo>
                  <a:lnTo>
                    <a:pt x="6566535" y="507492"/>
                  </a:lnTo>
                  <a:lnTo>
                    <a:pt x="6569964" y="504063"/>
                  </a:lnTo>
                  <a:lnTo>
                    <a:pt x="6569964" y="499872"/>
                  </a:lnTo>
                  <a:lnTo>
                    <a:pt x="6569964" y="3429"/>
                  </a:lnTo>
                  <a:close/>
                </a:path>
                <a:path w="9619615" h="508000">
                  <a:moveTo>
                    <a:pt x="6720840" y="3429"/>
                  </a:moveTo>
                  <a:lnTo>
                    <a:pt x="6717411" y="0"/>
                  </a:lnTo>
                  <a:lnTo>
                    <a:pt x="6678549" y="0"/>
                  </a:lnTo>
                  <a:lnTo>
                    <a:pt x="6675120" y="3429"/>
                  </a:lnTo>
                  <a:lnTo>
                    <a:pt x="6675120" y="504063"/>
                  </a:lnTo>
                  <a:lnTo>
                    <a:pt x="6678549" y="507492"/>
                  </a:lnTo>
                  <a:lnTo>
                    <a:pt x="6717411" y="507492"/>
                  </a:lnTo>
                  <a:lnTo>
                    <a:pt x="6720840" y="504063"/>
                  </a:lnTo>
                  <a:lnTo>
                    <a:pt x="6720840" y="499872"/>
                  </a:lnTo>
                  <a:lnTo>
                    <a:pt x="6720840" y="3429"/>
                  </a:lnTo>
                  <a:close/>
                </a:path>
                <a:path w="9619615" h="508000">
                  <a:moveTo>
                    <a:pt x="6876288" y="3429"/>
                  </a:moveTo>
                  <a:lnTo>
                    <a:pt x="6872859" y="0"/>
                  </a:lnTo>
                  <a:lnTo>
                    <a:pt x="6833997" y="0"/>
                  </a:lnTo>
                  <a:lnTo>
                    <a:pt x="6830568" y="3429"/>
                  </a:lnTo>
                  <a:lnTo>
                    <a:pt x="6830568" y="504063"/>
                  </a:lnTo>
                  <a:lnTo>
                    <a:pt x="6833997" y="507492"/>
                  </a:lnTo>
                  <a:lnTo>
                    <a:pt x="6872859" y="507492"/>
                  </a:lnTo>
                  <a:lnTo>
                    <a:pt x="6876288" y="504063"/>
                  </a:lnTo>
                  <a:lnTo>
                    <a:pt x="6876288" y="499872"/>
                  </a:lnTo>
                  <a:lnTo>
                    <a:pt x="6876288" y="3429"/>
                  </a:lnTo>
                  <a:close/>
                </a:path>
                <a:path w="9619615" h="508000">
                  <a:moveTo>
                    <a:pt x="7027164" y="3429"/>
                  </a:moveTo>
                  <a:lnTo>
                    <a:pt x="7023735" y="0"/>
                  </a:lnTo>
                  <a:lnTo>
                    <a:pt x="6984873" y="0"/>
                  </a:lnTo>
                  <a:lnTo>
                    <a:pt x="6981444" y="3429"/>
                  </a:lnTo>
                  <a:lnTo>
                    <a:pt x="6981444" y="504063"/>
                  </a:lnTo>
                  <a:lnTo>
                    <a:pt x="6984873" y="507492"/>
                  </a:lnTo>
                  <a:lnTo>
                    <a:pt x="7023735" y="507492"/>
                  </a:lnTo>
                  <a:lnTo>
                    <a:pt x="7027164" y="504063"/>
                  </a:lnTo>
                  <a:lnTo>
                    <a:pt x="7027164" y="499872"/>
                  </a:lnTo>
                  <a:lnTo>
                    <a:pt x="7027164" y="3429"/>
                  </a:lnTo>
                  <a:close/>
                </a:path>
                <a:path w="9619615" h="508000">
                  <a:moveTo>
                    <a:pt x="7178040" y="3429"/>
                  </a:moveTo>
                  <a:lnTo>
                    <a:pt x="7174611" y="0"/>
                  </a:lnTo>
                  <a:lnTo>
                    <a:pt x="7135749" y="0"/>
                  </a:lnTo>
                  <a:lnTo>
                    <a:pt x="7132320" y="3429"/>
                  </a:lnTo>
                  <a:lnTo>
                    <a:pt x="7132320" y="504063"/>
                  </a:lnTo>
                  <a:lnTo>
                    <a:pt x="7135749" y="507492"/>
                  </a:lnTo>
                  <a:lnTo>
                    <a:pt x="7174611" y="507492"/>
                  </a:lnTo>
                  <a:lnTo>
                    <a:pt x="7178040" y="504063"/>
                  </a:lnTo>
                  <a:lnTo>
                    <a:pt x="7178040" y="499872"/>
                  </a:lnTo>
                  <a:lnTo>
                    <a:pt x="7178040" y="3429"/>
                  </a:lnTo>
                  <a:close/>
                </a:path>
                <a:path w="9619615" h="508000">
                  <a:moveTo>
                    <a:pt x="7333488" y="3429"/>
                  </a:moveTo>
                  <a:lnTo>
                    <a:pt x="7330059" y="0"/>
                  </a:lnTo>
                  <a:lnTo>
                    <a:pt x="7291197" y="0"/>
                  </a:lnTo>
                  <a:lnTo>
                    <a:pt x="7287768" y="3429"/>
                  </a:lnTo>
                  <a:lnTo>
                    <a:pt x="7287768" y="504063"/>
                  </a:lnTo>
                  <a:lnTo>
                    <a:pt x="7291197" y="507492"/>
                  </a:lnTo>
                  <a:lnTo>
                    <a:pt x="7330059" y="507492"/>
                  </a:lnTo>
                  <a:lnTo>
                    <a:pt x="7333488" y="504063"/>
                  </a:lnTo>
                  <a:lnTo>
                    <a:pt x="7333488" y="499872"/>
                  </a:lnTo>
                  <a:lnTo>
                    <a:pt x="7333488" y="3429"/>
                  </a:lnTo>
                  <a:close/>
                </a:path>
                <a:path w="9619615" h="508000">
                  <a:moveTo>
                    <a:pt x="7484364" y="3429"/>
                  </a:moveTo>
                  <a:lnTo>
                    <a:pt x="7480935" y="0"/>
                  </a:lnTo>
                  <a:lnTo>
                    <a:pt x="7442073" y="0"/>
                  </a:lnTo>
                  <a:lnTo>
                    <a:pt x="7438644" y="3429"/>
                  </a:lnTo>
                  <a:lnTo>
                    <a:pt x="7438644" y="504063"/>
                  </a:lnTo>
                  <a:lnTo>
                    <a:pt x="7442073" y="507492"/>
                  </a:lnTo>
                  <a:lnTo>
                    <a:pt x="7480935" y="507492"/>
                  </a:lnTo>
                  <a:lnTo>
                    <a:pt x="7484364" y="504063"/>
                  </a:lnTo>
                  <a:lnTo>
                    <a:pt x="7484364" y="499872"/>
                  </a:lnTo>
                  <a:lnTo>
                    <a:pt x="7484364" y="3429"/>
                  </a:lnTo>
                  <a:close/>
                </a:path>
                <a:path w="9619615" h="508000">
                  <a:moveTo>
                    <a:pt x="7635240" y="3429"/>
                  </a:moveTo>
                  <a:lnTo>
                    <a:pt x="7631811" y="0"/>
                  </a:lnTo>
                  <a:lnTo>
                    <a:pt x="7592949" y="0"/>
                  </a:lnTo>
                  <a:lnTo>
                    <a:pt x="7589520" y="3429"/>
                  </a:lnTo>
                  <a:lnTo>
                    <a:pt x="7589520" y="504063"/>
                  </a:lnTo>
                  <a:lnTo>
                    <a:pt x="7592949" y="507492"/>
                  </a:lnTo>
                  <a:lnTo>
                    <a:pt x="7631811" y="507492"/>
                  </a:lnTo>
                  <a:lnTo>
                    <a:pt x="7635240" y="504063"/>
                  </a:lnTo>
                  <a:lnTo>
                    <a:pt x="7635240" y="499872"/>
                  </a:lnTo>
                  <a:lnTo>
                    <a:pt x="7635240" y="3429"/>
                  </a:lnTo>
                  <a:close/>
                </a:path>
                <a:path w="9619615" h="508000">
                  <a:moveTo>
                    <a:pt x="7790688" y="3429"/>
                  </a:moveTo>
                  <a:lnTo>
                    <a:pt x="7787259" y="0"/>
                  </a:lnTo>
                  <a:lnTo>
                    <a:pt x="7748397" y="0"/>
                  </a:lnTo>
                  <a:lnTo>
                    <a:pt x="7744968" y="3429"/>
                  </a:lnTo>
                  <a:lnTo>
                    <a:pt x="7744968" y="504063"/>
                  </a:lnTo>
                  <a:lnTo>
                    <a:pt x="7748397" y="507492"/>
                  </a:lnTo>
                  <a:lnTo>
                    <a:pt x="7787259" y="507492"/>
                  </a:lnTo>
                  <a:lnTo>
                    <a:pt x="7790688" y="504063"/>
                  </a:lnTo>
                  <a:lnTo>
                    <a:pt x="7790688" y="499872"/>
                  </a:lnTo>
                  <a:lnTo>
                    <a:pt x="7790688" y="3429"/>
                  </a:lnTo>
                  <a:close/>
                </a:path>
                <a:path w="9619615" h="508000">
                  <a:moveTo>
                    <a:pt x="7941564" y="3429"/>
                  </a:moveTo>
                  <a:lnTo>
                    <a:pt x="7938135" y="0"/>
                  </a:lnTo>
                  <a:lnTo>
                    <a:pt x="7899273" y="0"/>
                  </a:lnTo>
                  <a:lnTo>
                    <a:pt x="7895844" y="3429"/>
                  </a:lnTo>
                  <a:lnTo>
                    <a:pt x="7895844" y="504063"/>
                  </a:lnTo>
                  <a:lnTo>
                    <a:pt x="7899273" y="507492"/>
                  </a:lnTo>
                  <a:lnTo>
                    <a:pt x="7938135" y="507492"/>
                  </a:lnTo>
                  <a:lnTo>
                    <a:pt x="7941564" y="504063"/>
                  </a:lnTo>
                  <a:lnTo>
                    <a:pt x="7941564" y="499872"/>
                  </a:lnTo>
                  <a:lnTo>
                    <a:pt x="7941564" y="3429"/>
                  </a:lnTo>
                  <a:close/>
                </a:path>
                <a:path w="9619615" h="508000">
                  <a:moveTo>
                    <a:pt x="8097012" y="3429"/>
                  </a:moveTo>
                  <a:lnTo>
                    <a:pt x="8093583" y="0"/>
                  </a:lnTo>
                  <a:lnTo>
                    <a:pt x="8054721" y="0"/>
                  </a:lnTo>
                  <a:lnTo>
                    <a:pt x="8051292" y="3429"/>
                  </a:lnTo>
                  <a:lnTo>
                    <a:pt x="8051292" y="504063"/>
                  </a:lnTo>
                  <a:lnTo>
                    <a:pt x="8054721" y="507492"/>
                  </a:lnTo>
                  <a:lnTo>
                    <a:pt x="8093583" y="507492"/>
                  </a:lnTo>
                  <a:lnTo>
                    <a:pt x="8097012" y="504063"/>
                  </a:lnTo>
                  <a:lnTo>
                    <a:pt x="8097012" y="499872"/>
                  </a:lnTo>
                  <a:lnTo>
                    <a:pt x="8097012" y="3429"/>
                  </a:lnTo>
                  <a:close/>
                </a:path>
                <a:path w="9619615" h="508000">
                  <a:moveTo>
                    <a:pt x="8247888" y="3429"/>
                  </a:moveTo>
                  <a:lnTo>
                    <a:pt x="8244459" y="0"/>
                  </a:lnTo>
                  <a:lnTo>
                    <a:pt x="8205597" y="0"/>
                  </a:lnTo>
                  <a:lnTo>
                    <a:pt x="8202168" y="3429"/>
                  </a:lnTo>
                  <a:lnTo>
                    <a:pt x="8202168" y="504063"/>
                  </a:lnTo>
                  <a:lnTo>
                    <a:pt x="8205597" y="507492"/>
                  </a:lnTo>
                  <a:lnTo>
                    <a:pt x="8244459" y="507492"/>
                  </a:lnTo>
                  <a:lnTo>
                    <a:pt x="8247888" y="504063"/>
                  </a:lnTo>
                  <a:lnTo>
                    <a:pt x="8247888" y="499872"/>
                  </a:lnTo>
                  <a:lnTo>
                    <a:pt x="8247888" y="3429"/>
                  </a:lnTo>
                  <a:close/>
                </a:path>
                <a:path w="9619615" h="508000">
                  <a:moveTo>
                    <a:pt x="8398764" y="3429"/>
                  </a:moveTo>
                  <a:lnTo>
                    <a:pt x="8395335" y="0"/>
                  </a:lnTo>
                  <a:lnTo>
                    <a:pt x="8356473" y="0"/>
                  </a:lnTo>
                  <a:lnTo>
                    <a:pt x="8353044" y="3429"/>
                  </a:lnTo>
                  <a:lnTo>
                    <a:pt x="8353044" y="504063"/>
                  </a:lnTo>
                  <a:lnTo>
                    <a:pt x="8356473" y="507492"/>
                  </a:lnTo>
                  <a:lnTo>
                    <a:pt x="8395335" y="507492"/>
                  </a:lnTo>
                  <a:lnTo>
                    <a:pt x="8398764" y="504063"/>
                  </a:lnTo>
                  <a:lnTo>
                    <a:pt x="8398764" y="499872"/>
                  </a:lnTo>
                  <a:lnTo>
                    <a:pt x="8398764" y="3429"/>
                  </a:lnTo>
                  <a:close/>
                </a:path>
                <a:path w="9619615" h="508000">
                  <a:moveTo>
                    <a:pt x="8554212" y="3429"/>
                  </a:moveTo>
                  <a:lnTo>
                    <a:pt x="8550783" y="0"/>
                  </a:lnTo>
                  <a:lnTo>
                    <a:pt x="8511921" y="0"/>
                  </a:lnTo>
                  <a:lnTo>
                    <a:pt x="8508492" y="3429"/>
                  </a:lnTo>
                  <a:lnTo>
                    <a:pt x="8508492" y="504063"/>
                  </a:lnTo>
                  <a:lnTo>
                    <a:pt x="8511921" y="507492"/>
                  </a:lnTo>
                  <a:lnTo>
                    <a:pt x="8550783" y="507492"/>
                  </a:lnTo>
                  <a:lnTo>
                    <a:pt x="8554212" y="504063"/>
                  </a:lnTo>
                  <a:lnTo>
                    <a:pt x="8554212" y="499872"/>
                  </a:lnTo>
                  <a:lnTo>
                    <a:pt x="8554212" y="3429"/>
                  </a:lnTo>
                  <a:close/>
                </a:path>
                <a:path w="9619615" h="508000">
                  <a:moveTo>
                    <a:pt x="8705088" y="3429"/>
                  </a:moveTo>
                  <a:lnTo>
                    <a:pt x="8701659" y="0"/>
                  </a:lnTo>
                  <a:lnTo>
                    <a:pt x="8662797" y="0"/>
                  </a:lnTo>
                  <a:lnTo>
                    <a:pt x="8659368" y="3429"/>
                  </a:lnTo>
                  <a:lnTo>
                    <a:pt x="8659368" y="504063"/>
                  </a:lnTo>
                  <a:lnTo>
                    <a:pt x="8662797" y="507492"/>
                  </a:lnTo>
                  <a:lnTo>
                    <a:pt x="8701659" y="507492"/>
                  </a:lnTo>
                  <a:lnTo>
                    <a:pt x="8705088" y="504063"/>
                  </a:lnTo>
                  <a:lnTo>
                    <a:pt x="8705088" y="499872"/>
                  </a:lnTo>
                  <a:lnTo>
                    <a:pt x="8705088" y="3429"/>
                  </a:lnTo>
                  <a:close/>
                </a:path>
                <a:path w="9619615" h="508000">
                  <a:moveTo>
                    <a:pt x="8855964" y="3429"/>
                  </a:moveTo>
                  <a:lnTo>
                    <a:pt x="8852535" y="0"/>
                  </a:lnTo>
                  <a:lnTo>
                    <a:pt x="8813673" y="0"/>
                  </a:lnTo>
                  <a:lnTo>
                    <a:pt x="8810244" y="3429"/>
                  </a:lnTo>
                  <a:lnTo>
                    <a:pt x="8810244" y="504063"/>
                  </a:lnTo>
                  <a:lnTo>
                    <a:pt x="8813673" y="507492"/>
                  </a:lnTo>
                  <a:lnTo>
                    <a:pt x="8852535" y="507492"/>
                  </a:lnTo>
                  <a:lnTo>
                    <a:pt x="8855964" y="504063"/>
                  </a:lnTo>
                  <a:lnTo>
                    <a:pt x="8855964" y="499872"/>
                  </a:lnTo>
                  <a:lnTo>
                    <a:pt x="8855964" y="3429"/>
                  </a:lnTo>
                  <a:close/>
                </a:path>
                <a:path w="9619615" h="508000">
                  <a:moveTo>
                    <a:pt x="9011412" y="3429"/>
                  </a:moveTo>
                  <a:lnTo>
                    <a:pt x="9007983" y="0"/>
                  </a:lnTo>
                  <a:lnTo>
                    <a:pt x="8969121" y="0"/>
                  </a:lnTo>
                  <a:lnTo>
                    <a:pt x="8965692" y="3429"/>
                  </a:lnTo>
                  <a:lnTo>
                    <a:pt x="8965692" y="504063"/>
                  </a:lnTo>
                  <a:lnTo>
                    <a:pt x="8969121" y="507492"/>
                  </a:lnTo>
                  <a:lnTo>
                    <a:pt x="9007983" y="507492"/>
                  </a:lnTo>
                  <a:lnTo>
                    <a:pt x="9011412" y="504063"/>
                  </a:lnTo>
                  <a:lnTo>
                    <a:pt x="9011412" y="499872"/>
                  </a:lnTo>
                  <a:lnTo>
                    <a:pt x="9011412" y="3429"/>
                  </a:lnTo>
                  <a:close/>
                </a:path>
                <a:path w="9619615" h="508000">
                  <a:moveTo>
                    <a:pt x="9162288" y="3429"/>
                  </a:moveTo>
                  <a:lnTo>
                    <a:pt x="9158859" y="0"/>
                  </a:lnTo>
                  <a:lnTo>
                    <a:pt x="9119997" y="0"/>
                  </a:lnTo>
                  <a:lnTo>
                    <a:pt x="9116568" y="3429"/>
                  </a:lnTo>
                  <a:lnTo>
                    <a:pt x="9116568" y="504063"/>
                  </a:lnTo>
                  <a:lnTo>
                    <a:pt x="9119997" y="507492"/>
                  </a:lnTo>
                  <a:lnTo>
                    <a:pt x="9158859" y="507492"/>
                  </a:lnTo>
                  <a:lnTo>
                    <a:pt x="9162288" y="504063"/>
                  </a:lnTo>
                  <a:lnTo>
                    <a:pt x="9162288" y="499872"/>
                  </a:lnTo>
                  <a:lnTo>
                    <a:pt x="9162288" y="3429"/>
                  </a:lnTo>
                  <a:close/>
                </a:path>
                <a:path w="9619615" h="508000">
                  <a:moveTo>
                    <a:pt x="9313164" y="3429"/>
                  </a:moveTo>
                  <a:lnTo>
                    <a:pt x="9309735" y="0"/>
                  </a:lnTo>
                  <a:lnTo>
                    <a:pt x="9270873" y="0"/>
                  </a:lnTo>
                  <a:lnTo>
                    <a:pt x="9267444" y="3429"/>
                  </a:lnTo>
                  <a:lnTo>
                    <a:pt x="9267444" y="504063"/>
                  </a:lnTo>
                  <a:lnTo>
                    <a:pt x="9270873" y="507492"/>
                  </a:lnTo>
                  <a:lnTo>
                    <a:pt x="9309735" y="507492"/>
                  </a:lnTo>
                  <a:lnTo>
                    <a:pt x="9313164" y="504063"/>
                  </a:lnTo>
                  <a:lnTo>
                    <a:pt x="9313164" y="499872"/>
                  </a:lnTo>
                  <a:lnTo>
                    <a:pt x="9313164" y="3429"/>
                  </a:lnTo>
                  <a:close/>
                </a:path>
                <a:path w="9619615" h="508000">
                  <a:moveTo>
                    <a:pt x="9468612" y="3429"/>
                  </a:moveTo>
                  <a:lnTo>
                    <a:pt x="9465183" y="0"/>
                  </a:lnTo>
                  <a:lnTo>
                    <a:pt x="9426321" y="0"/>
                  </a:lnTo>
                  <a:lnTo>
                    <a:pt x="9422892" y="3429"/>
                  </a:lnTo>
                  <a:lnTo>
                    <a:pt x="9422892" y="504063"/>
                  </a:lnTo>
                  <a:lnTo>
                    <a:pt x="9426321" y="507492"/>
                  </a:lnTo>
                  <a:lnTo>
                    <a:pt x="9465183" y="507492"/>
                  </a:lnTo>
                  <a:lnTo>
                    <a:pt x="9468612" y="504063"/>
                  </a:lnTo>
                  <a:lnTo>
                    <a:pt x="9468612" y="499872"/>
                  </a:lnTo>
                  <a:lnTo>
                    <a:pt x="9468612" y="3429"/>
                  </a:lnTo>
                  <a:close/>
                </a:path>
                <a:path w="9619615" h="508000">
                  <a:moveTo>
                    <a:pt x="9619488" y="3429"/>
                  </a:moveTo>
                  <a:lnTo>
                    <a:pt x="9616059" y="0"/>
                  </a:lnTo>
                  <a:lnTo>
                    <a:pt x="9577197" y="0"/>
                  </a:lnTo>
                  <a:lnTo>
                    <a:pt x="9573768" y="3429"/>
                  </a:lnTo>
                  <a:lnTo>
                    <a:pt x="9573768" y="504063"/>
                  </a:lnTo>
                  <a:lnTo>
                    <a:pt x="9577197" y="507492"/>
                  </a:lnTo>
                  <a:lnTo>
                    <a:pt x="9616059" y="507492"/>
                  </a:lnTo>
                  <a:lnTo>
                    <a:pt x="9619488" y="504063"/>
                  </a:lnTo>
                  <a:lnTo>
                    <a:pt x="9619488" y="499872"/>
                  </a:lnTo>
                  <a:lnTo>
                    <a:pt x="9619488" y="342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bject 8">
              <a:extLst>
                <a:ext uri="{FF2B5EF4-FFF2-40B4-BE49-F238E27FC236}">
                  <a16:creationId xmlns:a16="http://schemas.microsoft.com/office/drawing/2014/main" id="{08262DCF-291B-5176-E8E5-66B5E608D808}"/>
                </a:ext>
              </a:extLst>
            </p:cNvPr>
            <p:cNvSpPr/>
            <p:nvPr/>
          </p:nvSpPr>
          <p:spPr>
            <a:xfrm>
              <a:off x="672198" y="2532887"/>
              <a:ext cx="10849610" cy="919480"/>
            </a:xfrm>
            <a:custGeom>
              <a:avLst/>
              <a:gdLst/>
              <a:ahLst/>
              <a:cxnLst/>
              <a:rect l="l" t="t" r="r" b="b"/>
              <a:pathLst>
                <a:path w="10849610" h="919479">
                  <a:moveTo>
                    <a:pt x="5394706" y="669391"/>
                  </a:moveTo>
                  <a:lnTo>
                    <a:pt x="5387479" y="626503"/>
                  </a:lnTo>
                  <a:lnTo>
                    <a:pt x="5368887" y="586689"/>
                  </a:lnTo>
                  <a:lnTo>
                    <a:pt x="5340616" y="549287"/>
                  </a:lnTo>
                  <a:lnTo>
                    <a:pt x="5304383" y="513600"/>
                  </a:lnTo>
                  <a:lnTo>
                    <a:pt x="5261864" y="478942"/>
                  </a:lnTo>
                  <a:lnTo>
                    <a:pt x="5214747" y="444614"/>
                  </a:lnTo>
                  <a:lnTo>
                    <a:pt x="5113528" y="374269"/>
                  </a:lnTo>
                  <a:lnTo>
                    <a:pt x="5087988" y="355828"/>
                  </a:lnTo>
                  <a:lnTo>
                    <a:pt x="5038141" y="317309"/>
                  </a:lnTo>
                  <a:lnTo>
                    <a:pt x="4991316" y="276034"/>
                  </a:lnTo>
                  <a:lnTo>
                    <a:pt x="4949215" y="231343"/>
                  </a:lnTo>
                  <a:lnTo>
                    <a:pt x="4913515" y="182537"/>
                  </a:lnTo>
                  <a:lnTo>
                    <a:pt x="4885931" y="128930"/>
                  </a:lnTo>
                  <a:lnTo>
                    <a:pt x="4868126" y="69837"/>
                  </a:lnTo>
                  <a:lnTo>
                    <a:pt x="4861826" y="4572"/>
                  </a:lnTo>
                  <a:lnTo>
                    <a:pt x="2839097" y="4572"/>
                  </a:lnTo>
                  <a:lnTo>
                    <a:pt x="2839097" y="0"/>
                  </a:lnTo>
                  <a:lnTo>
                    <a:pt x="532879" y="0"/>
                  </a:lnTo>
                  <a:lnTo>
                    <a:pt x="531266" y="33451"/>
                  </a:lnTo>
                  <a:lnTo>
                    <a:pt x="526567" y="65265"/>
                  </a:lnTo>
                  <a:lnTo>
                    <a:pt x="508762" y="124358"/>
                  </a:lnTo>
                  <a:lnTo>
                    <a:pt x="481177" y="177965"/>
                  </a:lnTo>
                  <a:lnTo>
                    <a:pt x="445477" y="226771"/>
                  </a:lnTo>
                  <a:lnTo>
                    <a:pt x="403377" y="271462"/>
                  </a:lnTo>
                  <a:lnTo>
                    <a:pt x="356552" y="312724"/>
                  </a:lnTo>
                  <a:lnTo>
                    <a:pt x="306705" y="351256"/>
                  </a:lnTo>
                  <a:lnTo>
                    <a:pt x="179946" y="440042"/>
                  </a:lnTo>
                  <a:lnTo>
                    <a:pt x="155930" y="457212"/>
                  </a:lnTo>
                  <a:lnTo>
                    <a:pt x="110896" y="491617"/>
                  </a:lnTo>
                  <a:lnTo>
                    <a:pt x="71310" y="526707"/>
                  </a:lnTo>
                  <a:lnTo>
                    <a:pt x="38849" y="563168"/>
                  </a:lnTo>
                  <a:lnTo>
                    <a:pt x="15214" y="601687"/>
                  </a:lnTo>
                  <a:lnTo>
                    <a:pt x="2082" y="642950"/>
                  </a:lnTo>
                  <a:lnTo>
                    <a:pt x="0" y="664819"/>
                  </a:lnTo>
                  <a:lnTo>
                    <a:pt x="1168" y="687641"/>
                  </a:lnTo>
                  <a:lnTo>
                    <a:pt x="14147" y="736447"/>
                  </a:lnTo>
                  <a:lnTo>
                    <a:pt x="42722" y="790054"/>
                  </a:lnTo>
                  <a:lnTo>
                    <a:pt x="88582" y="849147"/>
                  </a:lnTo>
                  <a:lnTo>
                    <a:pt x="118529" y="880960"/>
                  </a:lnTo>
                  <a:lnTo>
                    <a:pt x="153428" y="914400"/>
                  </a:lnTo>
                  <a:lnTo>
                    <a:pt x="2555633" y="914400"/>
                  </a:lnTo>
                  <a:lnTo>
                    <a:pt x="2555633" y="918972"/>
                  </a:lnTo>
                  <a:lnTo>
                    <a:pt x="5241302" y="918972"/>
                  </a:lnTo>
                  <a:lnTo>
                    <a:pt x="5276189" y="885532"/>
                  </a:lnTo>
                  <a:lnTo>
                    <a:pt x="5306123" y="853719"/>
                  </a:lnTo>
                  <a:lnTo>
                    <a:pt x="5331320" y="823442"/>
                  </a:lnTo>
                  <a:lnTo>
                    <a:pt x="5368328" y="767168"/>
                  </a:lnTo>
                  <a:lnTo>
                    <a:pt x="5388889" y="716051"/>
                  </a:lnTo>
                  <a:lnTo>
                    <a:pt x="5393537" y="692213"/>
                  </a:lnTo>
                  <a:lnTo>
                    <a:pt x="5394706" y="669391"/>
                  </a:lnTo>
                  <a:close/>
                </a:path>
                <a:path w="10849610" h="919479">
                  <a:moveTo>
                    <a:pt x="10849102" y="669391"/>
                  </a:moveTo>
                  <a:lnTo>
                    <a:pt x="10841876" y="626503"/>
                  </a:lnTo>
                  <a:lnTo>
                    <a:pt x="10823283" y="586689"/>
                  </a:lnTo>
                  <a:lnTo>
                    <a:pt x="10795013" y="549287"/>
                  </a:lnTo>
                  <a:lnTo>
                    <a:pt x="10758780" y="513600"/>
                  </a:lnTo>
                  <a:lnTo>
                    <a:pt x="10716260" y="478942"/>
                  </a:lnTo>
                  <a:lnTo>
                    <a:pt x="10669143" y="444614"/>
                  </a:lnTo>
                  <a:lnTo>
                    <a:pt x="10567924" y="374269"/>
                  </a:lnTo>
                  <a:lnTo>
                    <a:pt x="10542384" y="355828"/>
                  </a:lnTo>
                  <a:lnTo>
                    <a:pt x="10492537" y="317309"/>
                  </a:lnTo>
                  <a:lnTo>
                    <a:pt x="10445712" y="276034"/>
                  </a:lnTo>
                  <a:lnTo>
                    <a:pt x="10403611" y="231343"/>
                  </a:lnTo>
                  <a:lnTo>
                    <a:pt x="10367912" y="182537"/>
                  </a:lnTo>
                  <a:lnTo>
                    <a:pt x="10340327" y="128930"/>
                  </a:lnTo>
                  <a:lnTo>
                    <a:pt x="10322522" y="69837"/>
                  </a:lnTo>
                  <a:lnTo>
                    <a:pt x="10316223" y="4572"/>
                  </a:lnTo>
                  <a:lnTo>
                    <a:pt x="8293494" y="4572"/>
                  </a:lnTo>
                  <a:lnTo>
                    <a:pt x="8293494" y="0"/>
                  </a:lnTo>
                  <a:lnTo>
                    <a:pt x="5987300" y="0"/>
                  </a:lnTo>
                  <a:lnTo>
                    <a:pt x="5985688" y="33451"/>
                  </a:lnTo>
                  <a:lnTo>
                    <a:pt x="5980989" y="65265"/>
                  </a:lnTo>
                  <a:lnTo>
                    <a:pt x="5963183" y="124358"/>
                  </a:lnTo>
                  <a:lnTo>
                    <a:pt x="5935599" y="177965"/>
                  </a:lnTo>
                  <a:lnTo>
                    <a:pt x="5899899" y="226771"/>
                  </a:lnTo>
                  <a:lnTo>
                    <a:pt x="5857799" y="271462"/>
                  </a:lnTo>
                  <a:lnTo>
                    <a:pt x="5810974" y="312724"/>
                  </a:lnTo>
                  <a:lnTo>
                    <a:pt x="5761126" y="351256"/>
                  </a:lnTo>
                  <a:lnTo>
                    <a:pt x="5634367" y="440042"/>
                  </a:lnTo>
                  <a:lnTo>
                    <a:pt x="5610339" y="457212"/>
                  </a:lnTo>
                  <a:lnTo>
                    <a:pt x="5565318" y="491617"/>
                  </a:lnTo>
                  <a:lnTo>
                    <a:pt x="5525719" y="526707"/>
                  </a:lnTo>
                  <a:lnTo>
                    <a:pt x="5493258" y="563168"/>
                  </a:lnTo>
                  <a:lnTo>
                    <a:pt x="5469623" y="601687"/>
                  </a:lnTo>
                  <a:lnTo>
                    <a:pt x="5456491" y="642950"/>
                  </a:lnTo>
                  <a:lnTo>
                    <a:pt x="5454408" y="664819"/>
                  </a:lnTo>
                  <a:lnTo>
                    <a:pt x="5455577" y="687641"/>
                  </a:lnTo>
                  <a:lnTo>
                    <a:pt x="5468556" y="736447"/>
                  </a:lnTo>
                  <a:lnTo>
                    <a:pt x="5497131" y="790054"/>
                  </a:lnTo>
                  <a:lnTo>
                    <a:pt x="5542991" y="849147"/>
                  </a:lnTo>
                  <a:lnTo>
                    <a:pt x="5572925" y="880960"/>
                  </a:lnTo>
                  <a:lnTo>
                    <a:pt x="5607824" y="914400"/>
                  </a:lnTo>
                  <a:lnTo>
                    <a:pt x="8010030" y="914400"/>
                  </a:lnTo>
                  <a:lnTo>
                    <a:pt x="8010030" y="918972"/>
                  </a:lnTo>
                  <a:lnTo>
                    <a:pt x="10695699" y="918972"/>
                  </a:lnTo>
                  <a:lnTo>
                    <a:pt x="10730586" y="885532"/>
                  </a:lnTo>
                  <a:lnTo>
                    <a:pt x="10760520" y="853719"/>
                  </a:lnTo>
                  <a:lnTo>
                    <a:pt x="10785716" y="823442"/>
                  </a:lnTo>
                  <a:lnTo>
                    <a:pt x="10822724" y="767168"/>
                  </a:lnTo>
                  <a:lnTo>
                    <a:pt x="10843285" y="716051"/>
                  </a:lnTo>
                  <a:lnTo>
                    <a:pt x="10847934" y="692213"/>
                  </a:lnTo>
                  <a:lnTo>
                    <a:pt x="10849102" y="6693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bject 9">
              <a:extLst>
                <a:ext uri="{FF2B5EF4-FFF2-40B4-BE49-F238E27FC236}">
                  <a16:creationId xmlns:a16="http://schemas.microsoft.com/office/drawing/2014/main" id="{E8DEEB9C-4EE8-DFD0-CC75-62C434707493}"/>
                </a:ext>
              </a:extLst>
            </p:cNvPr>
            <p:cNvSpPr/>
            <p:nvPr/>
          </p:nvSpPr>
          <p:spPr>
            <a:xfrm>
              <a:off x="1284732" y="2738627"/>
              <a:ext cx="9619615" cy="508000"/>
            </a:xfrm>
            <a:custGeom>
              <a:avLst/>
              <a:gdLst/>
              <a:ahLst/>
              <a:cxnLst/>
              <a:rect l="l" t="t" r="r" b="b"/>
              <a:pathLst>
                <a:path w="9619615" h="508000">
                  <a:moveTo>
                    <a:pt x="45720" y="3429"/>
                  </a:moveTo>
                  <a:lnTo>
                    <a:pt x="42291" y="0"/>
                  </a:lnTo>
                  <a:lnTo>
                    <a:pt x="3429" y="0"/>
                  </a:lnTo>
                  <a:lnTo>
                    <a:pt x="0" y="3429"/>
                  </a:lnTo>
                  <a:lnTo>
                    <a:pt x="0" y="7620"/>
                  </a:lnTo>
                  <a:lnTo>
                    <a:pt x="0" y="504063"/>
                  </a:lnTo>
                  <a:lnTo>
                    <a:pt x="3429" y="507492"/>
                  </a:lnTo>
                  <a:lnTo>
                    <a:pt x="42291" y="507492"/>
                  </a:lnTo>
                  <a:lnTo>
                    <a:pt x="45720" y="504063"/>
                  </a:lnTo>
                  <a:lnTo>
                    <a:pt x="45720" y="3429"/>
                  </a:lnTo>
                  <a:close/>
                </a:path>
                <a:path w="9619615" h="508000">
                  <a:moveTo>
                    <a:pt x="201168" y="3429"/>
                  </a:moveTo>
                  <a:lnTo>
                    <a:pt x="197739" y="0"/>
                  </a:lnTo>
                  <a:lnTo>
                    <a:pt x="158877" y="0"/>
                  </a:lnTo>
                  <a:lnTo>
                    <a:pt x="155448" y="3429"/>
                  </a:lnTo>
                  <a:lnTo>
                    <a:pt x="155448" y="7620"/>
                  </a:lnTo>
                  <a:lnTo>
                    <a:pt x="155448" y="504063"/>
                  </a:lnTo>
                  <a:lnTo>
                    <a:pt x="158877" y="507492"/>
                  </a:lnTo>
                  <a:lnTo>
                    <a:pt x="197739" y="507492"/>
                  </a:lnTo>
                  <a:lnTo>
                    <a:pt x="201168" y="504063"/>
                  </a:lnTo>
                  <a:lnTo>
                    <a:pt x="201168" y="3429"/>
                  </a:lnTo>
                  <a:close/>
                </a:path>
                <a:path w="9619615" h="508000">
                  <a:moveTo>
                    <a:pt x="352044" y="3429"/>
                  </a:moveTo>
                  <a:lnTo>
                    <a:pt x="348615" y="0"/>
                  </a:lnTo>
                  <a:lnTo>
                    <a:pt x="309753" y="0"/>
                  </a:lnTo>
                  <a:lnTo>
                    <a:pt x="306324" y="3429"/>
                  </a:lnTo>
                  <a:lnTo>
                    <a:pt x="306324" y="7620"/>
                  </a:lnTo>
                  <a:lnTo>
                    <a:pt x="306324" y="504063"/>
                  </a:lnTo>
                  <a:lnTo>
                    <a:pt x="309753" y="507492"/>
                  </a:lnTo>
                  <a:lnTo>
                    <a:pt x="348615" y="507492"/>
                  </a:lnTo>
                  <a:lnTo>
                    <a:pt x="352044" y="504063"/>
                  </a:lnTo>
                  <a:lnTo>
                    <a:pt x="352044" y="3429"/>
                  </a:lnTo>
                  <a:close/>
                </a:path>
                <a:path w="9619615" h="508000">
                  <a:moveTo>
                    <a:pt x="502920" y="3429"/>
                  </a:moveTo>
                  <a:lnTo>
                    <a:pt x="499491" y="0"/>
                  </a:lnTo>
                  <a:lnTo>
                    <a:pt x="460629" y="0"/>
                  </a:lnTo>
                  <a:lnTo>
                    <a:pt x="457200" y="3429"/>
                  </a:lnTo>
                  <a:lnTo>
                    <a:pt x="457200" y="7620"/>
                  </a:lnTo>
                  <a:lnTo>
                    <a:pt x="457200" y="504063"/>
                  </a:lnTo>
                  <a:lnTo>
                    <a:pt x="460629" y="507492"/>
                  </a:lnTo>
                  <a:lnTo>
                    <a:pt x="499491" y="507492"/>
                  </a:lnTo>
                  <a:lnTo>
                    <a:pt x="502920" y="504063"/>
                  </a:lnTo>
                  <a:lnTo>
                    <a:pt x="502920" y="3429"/>
                  </a:lnTo>
                  <a:close/>
                </a:path>
                <a:path w="9619615" h="508000">
                  <a:moveTo>
                    <a:pt x="658368" y="3429"/>
                  </a:moveTo>
                  <a:lnTo>
                    <a:pt x="654939" y="0"/>
                  </a:lnTo>
                  <a:lnTo>
                    <a:pt x="616077" y="0"/>
                  </a:lnTo>
                  <a:lnTo>
                    <a:pt x="612648" y="3429"/>
                  </a:lnTo>
                  <a:lnTo>
                    <a:pt x="612648" y="7620"/>
                  </a:lnTo>
                  <a:lnTo>
                    <a:pt x="612648" y="504063"/>
                  </a:lnTo>
                  <a:lnTo>
                    <a:pt x="616077" y="507492"/>
                  </a:lnTo>
                  <a:lnTo>
                    <a:pt x="654939" y="507492"/>
                  </a:lnTo>
                  <a:lnTo>
                    <a:pt x="658368" y="504063"/>
                  </a:lnTo>
                  <a:lnTo>
                    <a:pt x="658368" y="3429"/>
                  </a:lnTo>
                  <a:close/>
                </a:path>
                <a:path w="9619615" h="508000">
                  <a:moveTo>
                    <a:pt x="809244" y="3429"/>
                  </a:moveTo>
                  <a:lnTo>
                    <a:pt x="805815" y="0"/>
                  </a:lnTo>
                  <a:lnTo>
                    <a:pt x="766953" y="0"/>
                  </a:lnTo>
                  <a:lnTo>
                    <a:pt x="763524" y="3429"/>
                  </a:lnTo>
                  <a:lnTo>
                    <a:pt x="763524" y="7620"/>
                  </a:lnTo>
                  <a:lnTo>
                    <a:pt x="763524" y="504063"/>
                  </a:lnTo>
                  <a:lnTo>
                    <a:pt x="766953" y="507492"/>
                  </a:lnTo>
                  <a:lnTo>
                    <a:pt x="805815" y="507492"/>
                  </a:lnTo>
                  <a:lnTo>
                    <a:pt x="809244" y="504063"/>
                  </a:lnTo>
                  <a:lnTo>
                    <a:pt x="809244" y="3429"/>
                  </a:lnTo>
                  <a:close/>
                </a:path>
                <a:path w="9619615" h="508000">
                  <a:moveTo>
                    <a:pt x="964692" y="3429"/>
                  </a:moveTo>
                  <a:lnTo>
                    <a:pt x="961263" y="0"/>
                  </a:lnTo>
                  <a:lnTo>
                    <a:pt x="922401" y="0"/>
                  </a:lnTo>
                  <a:lnTo>
                    <a:pt x="918972" y="3429"/>
                  </a:lnTo>
                  <a:lnTo>
                    <a:pt x="918972" y="7620"/>
                  </a:lnTo>
                  <a:lnTo>
                    <a:pt x="918972" y="504063"/>
                  </a:lnTo>
                  <a:lnTo>
                    <a:pt x="922401" y="507492"/>
                  </a:lnTo>
                  <a:lnTo>
                    <a:pt x="961263" y="507492"/>
                  </a:lnTo>
                  <a:lnTo>
                    <a:pt x="964692" y="504063"/>
                  </a:lnTo>
                  <a:lnTo>
                    <a:pt x="964692" y="3429"/>
                  </a:lnTo>
                  <a:close/>
                </a:path>
                <a:path w="9619615" h="508000">
                  <a:moveTo>
                    <a:pt x="1115568" y="3429"/>
                  </a:moveTo>
                  <a:lnTo>
                    <a:pt x="1112139" y="0"/>
                  </a:lnTo>
                  <a:lnTo>
                    <a:pt x="1073277" y="0"/>
                  </a:lnTo>
                  <a:lnTo>
                    <a:pt x="1069848" y="3429"/>
                  </a:lnTo>
                  <a:lnTo>
                    <a:pt x="1069848" y="7620"/>
                  </a:lnTo>
                  <a:lnTo>
                    <a:pt x="1069848" y="504063"/>
                  </a:lnTo>
                  <a:lnTo>
                    <a:pt x="1073277" y="507492"/>
                  </a:lnTo>
                  <a:lnTo>
                    <a:pt x="1112139" y="507492"/>
                  </a:lnTo>
                  <a:lnTo>
                    <a:pt x="1115568" y="504063"/>
                  </a:lnTo>
                  <a:lnTo>
                    <a:pt x="1115568" y="3429"/>
                  </a:lnTo>
                  <a:close/>
                </a:path>
                <a:path w="9619615" h="508000">
                  <a:moveTo>
                    <a:pt x="1266444" y="3429"/>
                  </a:moveTo>
                  <a:lnTo>
                    <a:pt x="1263015" y="0"/>
                  </a:lnTo>
                  <a:lnTo>
                    <a:pt x="1224153" y="0"/>
                  </a:lnTo>
                  <a:lnTo>
                    <a:pt x="1220724" y="3429"/>
                  </a:lnTo>
                  <a:lnTo>
                    <a:pt x="1220724" y="7620"/>
                  </a:lnTo>
                  <a:lnTo>
                    <a:pt x="1220724" y="504063"/>
                  </a:lnTo>
                  <a:lnTo>
                    <a:pt x="1224153" y="507492"/>
                  </a:lnTo>
                  <a:lnTo>
                    <a:pt x="1263015" y="507492"/>
                  </a:lnTo>
                  <a:lnTo>
                    <a:pt x="1266444" y="504063"/>
                  </a:lnTo>
                  <a:lnTo>
                    <a:pt x="1266444" y="3429"/>
                  </a:lnTo>
                  <a:close/>
                </a:path>
                <a:path w="9619615" h="508000">
                  <a:moveTo>
                    <a:pt x="1421892" y="3429"/>
                  </a:moveTo>
                  <a:lnTo>
                    <a:pt x="1418463" y="0"/>
                  </a:lnTo>
                  <a:lnTo>
                    <a:pt x="1379601" y="0"/>
                  </a:lnTo>
                  <a:lnTo>
                    <a:pt x="1376172" y="3429"/>
                  </a:lnTo>
                  <a:lnTo>
                    <a:pt x="1376172" y="7620"/>
                  </a:lnTo>
                  <a:lnTo>
                    <a:pt x="1376172" y="504063"/>
                  </a:lnTo>
                  <a:lnTo>
                    <a:pt x="1379601" y="507492"/>
                  </a:lnTo>
                  <a:lnTo>
                    <a:pt x="1418463" y="507492"/>
                  </a:lnTo>
                  <a:lnTo>
                    <a:pt x="1421892" y="504063"/>
                  </a:lnTo>
                  <a:lnTo>
                    <a:pt x="1421892" y="3429"/>
                  </a:lnTo>
                  <a:close/>
                </a:path>
                <a:path w="9619615" h="508000">
                  <a:moveTo>
                    <a:pt x="1572768" y="3429"/>
                  </a:moveTo>
                  <a:lnTo>
                    <a:pt x="1569339" y="0"/>
                  </a:lnTo>
                  <a:lnTo>
                    <a:pt x="1530477" y="0"/>
                  </a:lnTo>
                  <a:lnTo>
                    <a:pt x="1527048" y="3429"/>
                  </a:lnTo>
                  <a:lnTo>
                    <a:pt x="1527048" y="7620"/>
                  </a:lnTo>
                  <a:lnTo>
                    <a:pt x="1527048" y="504063"/>
                  </a:lnTo>
                  <a:lnTo>
                    <a:pt x="1530477" y="507492"/>
                  </a:lnTo>
                  <a:lnTo>
                    <a:pt x="1569339" y="507492"/>
                  </a:lnTo>
                  <a:lnTo>
                    <a:pt x="1572768" y="504063"/>
                  </a:lnTo>
                  <a:lnTo>
                    <a:pt x="1572768" y="3429"/>
                  </a:lnTo>
                  <a:close/>
                </a:path>
                <a:path w="9619615" h="508000">
                  <a:moveTo>
                    <a:pt x="1723644" y="3429"/>
                  </a:moveTo>
                  <a:lnTo>
                    <a:pt x="1720215" y="0"/>
                  </a:lnTo>
                  <a:lnTo>
                    <a:pt x="1681353" y="0"/>
                  </a:lnTo>
                  <a:lnTo>
                    <a:pt x="1677924" y="3429"/>
                  </a:lnTo>
                  <a:lnTo>
                    <a:pt x="1677924" y="7620"/>
                  </a:lnTo>
                  <a:lnTo>
                    <a:pt x="1677924" y="504063"/>
                  </a:lnTo>
                  <a:lnTo>
                    <a:pt x="1681353" y="507492"/>
                  </a:lnTo>
                  <a:lnTo>
                    <a:pt x="1720215" y="507492"/>
                  </a:lnTo>
                  <a:lnTo>
                    <a:pt x="1723644" y="504063"/>
                  </a:lnTo>
                  <a:lnTo>
                    <a:pt x="1723644" y="3429"/>
                  </a:lnTo>
                  <a:close/>
                </a:path>
                <a:path w="9619615" h="508000">
                  <a:moveTo>
                    <a:pt x="1879092" y="3429"/>
                  </a:moveTo>
                  <a:lnTo>
                    <a:pt x="1875663" y="0"/>
                  </a:lnTo>
                  <a:lnTo>
                    <a:pt x="1836801" y="0"/>
                  </a:lnTo>
                  <a:lnTo>
                    <a:pt x="1833372" y="3429"/>
                  </a:lnTo>
                  <a:lnTo>
                    <a:pt x="1833372" y="7620"/>
                  </a:lnTo>
                  <a:lnTo>
                    <a:pt x="1833372" y="504063"/>
                  </a:lnTo>
                  <a:lnTo>
                    <a:pt x="1836801" y="507492"/>
                  </a:lnTo>
                  <a:lnTo>
                    <a:pt x="1875663" y="507492"/>
                  </a:lnTo>
                  <a:lnTo>
                    <a:pt x="1879092" y="504063"/>
                  </a:lnTo>
                  <a:lnTo>
                    <a:pt x="1879092" y="3429"/>
                  </a:lnTo>
                  <a:close/>
                </a:path>
                <a:path w="9619615" h="508000">
                  <a:moveTo>
                    <a:pt x="2029968" y="3429"/>
                  </a:moveTo>
                  <a:lnTo>
                    <a:pt x="2026539" y="0"/>
                  </a:lnTo>
                  <a:lnTo>
                    <a:pt x="1987677" y="0"/>
                  </a:lnTo>
                  <a:lnTo>
                    <a:pt x="1984235" y="3429"/>
                  </a:lnTo>
                  <a:lnTo>
                    <a:pt x="1984235" y="7620"/>
                  </a:lnTo>
                  <a:lnTo>
                    <a:pt x="1984235" y="504063"/>
                  </a:lnTo>
                  <a:lnTo>
                    <a:pt x="1987677" y="507492"/>
                  </a:lnTo>
                  <a:lnTo>
                    <a:pt x="2026539" y="507492"/>
                  </a:lnTo>
                  <a:lnTo>
                    <a:pt x="2029968" y="504063"/>
                  </a:lnTo>
                  <a:lnTo>
                    <a:pt x="2029968" y="3429"/>
                  </a:lnTo>
                  <a:close/>
                </a:path>
                <a:path w="9619615" h="508000">
                  <a:moveTo>
                    <a:pt x="2180844" y="3429"/>
                  </a:moveTo>
                  <a:lnTo>
                    <a:pt x="2177415" y="0"/>
                  </a:lnTo>
                  <a:lnTo>
                    <a:pt x="2138553" y="0"/>
                  </a:lnTo>
                  <a:lnTo>
                    <a:pt x="2135124" y="3429"/>
                  </a:lnTo>
                  <a:lnTo>
                    <a:pt x="2135124" y="7620"/>
                  </a:lnTo>
                  <a:lnTo>
                    <a:pt x="2135124" y="504063"/>
                  </a:lnTo>
                  <a:lnTo>
                    <a:pt x="2138553" y="507492"/>
                  </a:lnTo>
                  <a:lnTo>
                    <a:pt x="2177415" y="507492"/>
                  </a:lnTo>
                  <a:lnTo>
                    <a:pt x="2180844" y="504063"/>
                  </a:lnTo>
                  <a:lnTo>
                    <a:pt x="2180844" y="3429"/>
                  </a:lnTo>
                  <a:close/>
                </a:path>
                <a:path w="9619615" h="508000">
                  <a:moveTo>
                    <a:pt x="2336292" y="3429"/>
                  </a:moveTo>
                  <a:lnTo>
                    <a:pt x="2332863" y="0"/>
                  </a:lnTo>
                  <a:lnTo>
                    <a:pt x="2294001" y="0"/>
                  </a:lnTo>
                  <a:lnTo>
                    <a:pt x="2290572" y="3429"/>
                  </a:lnTo>
                  <a:lnTo>
                    <a:pt x="2290572" y="7620"/>
                  </a:lnTo>
                  <a:lnTo>
                    <a:pt x="2290572" y="504063"/>
                  </a:lnTo>
                  <a:lnTo>
                    <a:pt x="2294001" y="507492"/>
                  </a:lnTo>
                  <a:lnTo>
                    <a:pt x="2332863" y="507492"/>
                  </a:lnTo>
                  <a:lnTo>
                    <a:pt x="2336292" y="504063"/>
                  </a:lnTo>
                  <a:lnTo>
                    <a:pt x="2336292" y="3429"/>
                  </a:lnTo>
                  <a:close/>
                </a:path>
                <a:path w="9619615" h="508000">
                  <a:moveTo>
                    <a:pt x="2487168" y="3429"/>
                  </a:moveTo>
                  <a:lnTo>
                    <a:pt x="2483739" y="0"/>
                  </a:lnTo>
                  <a:lnTo>
                    <a:pt x="2444877" y="0"/>
                  </a:lnTo>
                  <a:lnTo>
                    <a:pt x="2441448" y="3429"/>
                  </a:lnTo>
                  <a:lnTo>
                    <a:pt x="2441448" y="7620"/>
                  </a:lnTo>
                  <a:lnTo>
                    <a:pt x="2441448" y="504063"/>
                  </a:lnTo>
                  <a:lnTo>
                    <a:pt x="2444877" y="507492"/>
                  </a:lnTo>
                  <a:lnTo>
                    <a:pt x="2483739" y="507492"/>
                  </a:lnTo>
                  <a:lnTo>
                    <a:pt x="2487168" y="504063"/>
                  </a:lnTo>
                  <a:lnTo>
                    <a:pt x="2487168" y="3429"/>
                  </a:lnTo>
                  <a:close/>
                </a:path>
                <a:path w="9619615" h="508000">
                  <a:moveTo>
                    <a:pt x="2642616" y="3429"/>
                  </a:moveTo>
                  <a:lnTo>
                    <a:pt x="2639187" y="0"/>
                  </a:lnTo>
                  <a:lnTo>
                    <a:pt x="2600325" y="0"/>
                  </a:lnTo>
                  <a:lnTo>
                    <a:pt x="2596896" y="3429"/>
                  </a:lnTo>
                  <a:lnTo>
                    <a:pt x="2596896" y="7620"/>
                  </a:lnTo>
                  <a:lnTo>
                    <a:pt x="2596896" y="504063"/>
                  </a:lnTo>
                  <a:lnTo>
                    <a:pt x="2600325" y="507492"/>
                  </a:lnTo>
                  <a:lnTo>
                    <a:pt x="2639187" y="507492"/>
                  </a:lnTo>
                  <a:lnTo>
                    <a:pt x="2642616" y="504063"/>
                  </a:lnTo>
                  <a:lnTo>
                    <a:pt x="2642616" y="3429"/>
                  </a:lnTo>
                  <a:close/>
                </a:path>
                <a:path w="9619615" h="508000">
                  <a:moveTo>
                    <a:pt x="2793492" y="3429"/>
                  </a:moveTo>
                  <a:lnTo>
                    <a:pt x="2790063" y="0"/>
                  </a:lnTo>
                  <a:lnTo>
                    <a:pt x="2751201" y="0"/>
                  </a:lnTo>
                  <a:lnTo>
                    <a:pt x="2747772" y="3429"/>
                  </a:lnTo>
                  <a:lnTo>
                    <a:pt x="2747772" y="7620"/>
                  </a:lnTo>
                  <a:lnTo>
                    <a:pt x="2747772" y="504063"/>
                  </a:lnTo>
                  <a:lnTo>
                    <a:pt x="2751201" y="507492"/>
                  </a:lnTo>
                  <a:lnTo>
                    <a:pt x="2790063" y="507492"/>
                  </a:lnTo>
                  <a:lnTo>
                    <a:pt x="2793492" y="504063"/>
                  </a:lnTo>
                  <a:lnTo>
                    <a:pt x="2793492" y="3429"/>
                  </a:lnTo>
                  <a:close/>
                </a:path>
                <a:path w="9619615" h="508000">
                  <a:moveTo>
                    <a:pt x="2944368" y="3429"/>
                  </a:moveTo>
                  <a:lnTo>
                    <a:pt x="2940939" y="0"/>
                  </a:lnTo>
                  <a:lnTo>
                    <a:pt x="2902077" y="0"/>
                  </a:lnTo>
                  <a:lnTo>
                    <a:pt x="2898648" y="3429"/>
                  </a:lnTo>
                  <a:lnTo>
                    <a:pt x="2898648" y="7620"/>
                  </a:lnTo>
                  <a:lnTo>
                    <a:pt x="2898648" y="504063"/>
                  </a:lnTo>
                  <a:lnTo>
                    <a:pt x="2902077" y="507492"/>
                  </a:lnTo>
                  <a:lnTo>
                    <a:pt x="2940939" y="507492"/>
                  </a:lnTo>
                  <a:lnTo>
                    <a:pt x="2944368" y="504063"/>
                  </a:lnTo>
                  <a:lnTo>
                    <a:pt x="2944368" y="3429"/>
                  </a:lnTo>
                  <a:close/>
                </a:path>
                <a:path w="9619615" h="508000">
                  <a:moveTo>
                    <a:pt x="3099816" y="3429"/>
                  </a:moveTo>
                  <a:lnTo>
                    <a:pt x="3096387" y="0"/>
                  </a:lnTo>
                  <a:lnTo>
                    <a:pt x="3057525" y="0"/>
                  </a:lnTo>
                  <a:lnTo>
                    <a:pt x="3054096" y="3429"/>
                  </a:lnTo>
                  <a:lnTo>
                    <a:pt x="3054096" y="7620"/>
                  </a:lnTo>
                  <a:lnTo>
                    <a:pt x="3054096" y="504063"/>
                  </a:lnTo>
                  <a:lnTo>
                    <a:pt x="3057525" y="507492"/>
                  </a:lnTo>
                  <a:lnTo>
                    <a:pt x="3096387" y="507492"/>
                  </a:lnTo>
                  <a:lnTo>
                    <a:pt x="3099816" y="504063"/>
                  </a:lnTo>
                  <a:lnTo>
                    <a:pt x="3099816" y="3429"/>
                  </a:lnTo>
                  <a:close/>
                </a:path>
                <a:path w="9619615" h="508000">
                  <a:moveTo>
                    <a:pt x="3250692" y="3429"/>
                  </a:moveTo>
                  <a:lnTo>
                    <a:pt x="3247263" y="0"/>
                  </a:lnTo>
                  <a:lnTo>
                    <a:pt x="3208401" y="0"/>
                  </a:lnTo>
                  <a:lnTo>
                    <a:pt x="3204972" y="3429"/>
                  </a:lnTo>
                  <a:lnTo>
                    <a:pt x="3204972" y="7620"/>
                  </a:lnTo>
                  <a:lnTo>
                    <a:pt x="3204972" y="504063"/>
                  </a:lnTo>
                  <a:lnTo>
                    <a:pt x="3208401" y="507492"/>
                  </a:lnTo>
                  <a:lnTo>
                    <a:pt x="3247263" y="507492"/>
                  </a:lnTo>
                  <a:lnTo>
                    <a:pt x="3250692" y="504063"/>
                  </a:lnTo>
                  <a:lnTo>
                    <a:pt x="3250692" y="3429"/>
                  </a:lnTo>
                  <a:close/>
                </a:path>
                <a:path w="9619615" h="508000">
                  <a:moveTo>
                    <a:pt x="3401568" y="3429"/>
                  </a:moveTo>
                  <a:lnTo>
                    <a:pt x="3398139" y="0"/>
                  </a:lnTo>
                  <a:lnTo>
                    <a:pt x="3359277" y="0"/>
                  </a:lnTo>
                  <a:lnTo>
                    <a:pt x="3355848" y="3429"/>
                  </a:lnTo>
                  <a:lnTo>
                    <a:pt x="3355848" y="7620"/>
                  </a:lnTo>
                  <a:lnTo>
                    <a:pt x="3355848" y="504063"/>
                  </a:lnTo>
                  <a:lnTo>
                    <a:pt x="3359277" y="507492"/>
                  </a:lnTo>
                  <a:lnTo>
                    <a:pt x="3398139" y="507492"/>
                  </a:lnTo>
                  <a:lnTo>
                    <a:pt x="3401568" y="504063"/>
                  </a:lnTo>
                  <a:lnTo>
                    <a:pt x="3401568" y="3429"/>
                  </a:lnTo>
                  <a:close/>
                </a:path>
                <a:path w="9619615" h="508000">
                  <a:moveTo>
                    <a:pt x="3557016" y="3429"/>
                  </a:moveTo>
                  <a:lnTo>
                    <a:pt x="3553587" y="0"/>
                  </a:lnTo>
                  <a:lnTo>
                    <a:pt x="3514725" y="0"/>
                  </a:lnTo>
                  <a:lnTo>
                    <a:pt x="3511296" y="3429"/>
                  </a:lnTo>
                  <a:lnTo>
                    <a:pt x="3511296" y="7620"/>
                  </a:lnTo>
                  <a:lnTo>
                    <a:pt x="3511296" y="504063"/>
                  </a:lnTo>
                  <a:lnTo>
                    <a:pt x="3514725" y="507492"/>
                  </a:lnTo>
                  <a:lnTo>
                    <a:pt x="3553587" y="507492"/>
                  </a:lnTo>
                  <a:lnTo>
                    <a:pt x="3557016" y="504063"/>
                  </a:lnTo>
                  <a:lnTo>
                    <a:pt x="3557016" y="3429"/>
                  </a:lnTo>
                  <a:close/>
                </a:path>
                <a:path w="9619615" h="508000">
                  <a:moveTo>
                    <a:pt x="3707892" y="3429"/>
                  </a:moveTo>
                  <a:lnTo>
                    <a:pt x="3704463" y="0"/>
                  </a:lnTo>
                  <a:lnTo>
                    <a:pt x="3665601" y="0"/>
                  </a:lnTo>
                  <a:lnTo>
                    <a:pt x="3662172" y="3429"/>
                  </a:lnTo>
                  <a:lnTo>
                    <a:pt x="3662172" y="7620"/>
                  </a:lnTo>
                  <a:lnTo>
                    <a:pt x="3662172" y="504063"/>
                  </a:lnTo>
                  <a:lnTo>
                    <a:pt x="3665601" y="507492"/>
                  </a:lnTo>
                  <a:lnTo>
                    <a:pt x="3704463" y="507492"/>
                  </a:lnTo>
                  <a:lnTo>
                    <a:pt x="3707892" y="504063"/>
                  </a:lnTo>
                  <a:lnTo>
                    <a:pt x="3707892" y="3429"/>
                  </a:lnTo>
                  <a:close/>
                </a:path>
                <a:path w="9619615" h="508000">
                  <a:moveTo>
                    <a:pt x="3858768" y="3429"/>
                  </a:moveTo>
                  <a:lnTo>
                    <a:pt x="3855339" y="0"/>
                  </a:lnTo>
                  <a:lnTo>
                    <a:pt x="3816477" y="0"/>
                  </a:lnTo>
                  <a:lnTo>
                    <a:pt x="3813048" y="3429"/>
                  </a:lnTo>
                  <a:lnTo>
                    <a:pt x="3813048" y="7620"/>
                  </a:lnTo>
                  <a:lnTo>
                    <a:pt x="3813048" y="504063"/>
                  </a:lnTo>
                  <a:lnTo>
                    <a:pt x="3816477" y="507492"/>
                  </a:lnTo>
                  <a:lnTo>
                    <a:pt x="3855339" y="507492"/>
                  </a:lnTo>
                  <a:lnTo>
                    <a:pt x="3858768" y="504063"/>
                  </a:lnTo>
                  <a:lnTo>
                    <a:pt x="3858768" y="3429"/>
                  </a:lnTo>
                  <a:close/>
                </a:path>
                <a:path w="9619615" h="508000">
                  <a:moveTo>
                    <a:pt x="4014216" y="3429"/>
                  </a:moveTo>
                  <a:lnTo>
                    <a:pt x="4010787" y="0"/>
                  </a:lnTo>
                  <a:lnTo>
                    <a:pt x="3971925" y="0"/>
                  </a:lnTo>
                  <a:lnTo>
                    <a:pt x="3968496" y="3429"/>
                  </a:lnTo>
                  <a:lnTo>
                    <a:pt x="3968496" y="7620"/>
                  </a:lnTo>
                  <a:lnTo>
                    <a:pt x="3968496" y="504063"/>
                  </a:lnTo>
                  <a:lnTo>
                    <a:pt x="3971925" y="507492"/>
                  </a:lnTo>
                  <a:lnTo>
                    <a:pt x="4010787" y="507492"/>
                  </a:lnTo>
                  <a:lnTo>
                    <a:pt x="4014216" y="504063"/>
                  </a:lnTo>
                  <a:lnTo>
                    <a:pt x="4014216" y="3429"/>
                  </a:lnTo>
                  <a:close/>
                </a:path>
                <a:path w="9619615" h="508000">
                  <a:moveTo>
                    <a:pt x="4165092" y="3429"/>
                  </a:moveTo>
                  <a:lnTo>
                    <a:pt x="4161663" y="0"/>
                  </a:lnTo>
                  <a:lnTo>
                    <a:pt x="4122801" y="0"/>
                  </a:lnTo>
                  <a:lnTo>
                    <a:pt x="4119372" y="3429"/>
                  </a:lnTo>
                  <a:lnTo>
                    <a:pt x="4119372" y="7620"/>
                  </a:lnTo>
                  <a:lnTo>
                    <a:pt x="4119372" y="504063"/>
                  </a:lnTo>
                  <a:lnTo>
                    <a:pt x="4122801" y="507492"/>
                  </a:lnTo>
                  <a:lnTo>
                    <a:pt x="4161663" y="507492"/>
                  </a:lnTo>
                  <a:lnTo>
                    <a:pt x="4165092" y="504063"/>
                  </a:lnTo>
                  <a:lnTo>
                    <a:pt x="4165092" y="3429"/>
                  </a:lnTo>
                  <a:close/>
                </a:path>
                <a:path w="9619615" h="508000">
                  <a:moveTo>
                    <a:pt x="5500116" y="3429"/>
                  </a:moveTo>
                  <a:lnTo>
                    <a:pt x="5496687" y="0"/>
                  </a:lnTo>
                  <a:lnTo>
                    <a:pt x="5457825" y="0"/>
                  </a:lnTo>
                  <a:lnTo>
                    <a:pt x="5454396" y="3429"/>
                  </a:lnTo>
                  <a:lnTo>
                    <a:pt x="5454396" y="7620"/>
                  </a:lnTo>
                  <a:lnTo>
                    <a:pt x="5454396" y="504063"/>
                  </a:lnTo>
                  <a:lnTo>
                    <a:pt x="5457825" y="507492"/>
                  </a:lnTo>
                  <a:lnTo>
                    <a:pt x="5496687" y="507492"/>
                  </a:lnTo>
                  <a:lnTo>
                    <a:pt x="5500116" y="504063"/>
                  </a:lnTo>
                  <a:lnTo>
                    <a:pt x="5500116" y="3429"/>
                  </a:lnTo>
                  <a:close/>
                </a:path>
                <a:path w="9619615" h="508000">
                  <a:moveTo>
                    <a:pt x="5655564" y="3429"/>
                  </a:moveTo>
                  <a:lnTo>
                    <a:pt x="5652135" y="0"/>
                  </a:lnTo>
                  <a:lnTo>
                    <a:pt x="5613273" y="0"/>
                  </a:lnTo>
                  <a:lnTo>
                    <a:pt x="5609844" y="3429"/>
                  </a:lnTo>
                  <a:lnTo>
                    <a:pt x="5609844" y="7620"/>
                  </a:lnTo>
                  <a:lnTo>
                    <a:pt x="5609844" y="504063"/>
                  </a:lnTo>
                  <a:lnTo>
                    <a:pt x="5613273" y="507492"/>
                  </a:lnTo>
                  <a:lnTo>
                    <a:pt x="5652135" y="507492"/>
                  </a:lnTo>
                  <a:lnTo>
                    <a:pt x="5655564" y="504063"/>
                  </a:lnTo>
                  <a:lnTo>
                    <a:pt x="5655564" y="3429"/>
                  </a:lnTo>
                  <a:close/>
                </a:path>
                <a:path w="9619615" h="508000">
                  <a:moveTo>
                    <a:pt x="5806440" y="3429"/>
                  </a:moveTo>
                  <a:lnTo>
                    <a:pt x="5803011" y="0"/>
                  </a:lnTo>
                  <a:lnTo>
                    <a:pt x="5764149" y="0"/>
                  </a:lnTo>
                  <a:lnTo>
                    <a:pt x="5760720" y="3429"/>
                  </a:lnTo>
                  <a:lnTo>
                    <a:pt x="5760720" y="7620"/>
                  </a:lnTo>
                  <a:lnTo>
                    <a:pt x="5760720" y="504063"/>
                  </a:lnTo>
                  <a:lnTo>
                    <a:pt x="5764149" y="507492"/>
                  </a:lnTo>
                  <a:lnTo>
                    <a:pt x="5803011" y="507492"/>
                  </a:lnTo>
                  <a:lnTo>
                    <a:pt x="5806440" y="504063"/>
                  </a:lnTo>
                  <a:lnTo>
                    <a:pt x="5806440" y="3429"/>
                  </a:lnTo>
                  <a:close/>
                </a:path>
                <a:path w="9619615" h="508000">
                  <a:moveTo>
                    <a:pt x="5961888" y="3429"/>
                  </a:moveTo>
                  <a:lnTo>
                    <a:pt x="5958459" y="0"/>
                  </a:lnTo>
                  <a:lnTo>
                    <a:pt x="5919597" y="0"/>
                  </a:lnTo>
                  <a:lnTo>
                    <a:pt x="5916168" y="3429"/>
                  </a:lnTo>
                  <a:lnTo>
                    <a:pt x="5916168" y="7620"/>
                  </a:lnTo>
                  <a:lnTo>
                    <a:pt x="5916168" y="504063"/>
                  </a:lnTo>
                  <a:lnTo>
                    <a:pt x="5919597" y="507492"/>
                  </a:lnTo>
                  <a:lnTo>
                    <a:pt x="5958459" y="507492"/>
                  </a:lnTo>
                  <a:lnTo>
                    <a:pt x="5961888" y="504063"/>
                  </a:lnTo>
                  <a:lnTo>
                    <a:pt x="5961888" y="3429"/>
                  </a:lnTo>
                  <a:close/>
                </a:path>
                <a:path w="9619615" h="508000">
                  <a:moveTo>
                    <a:pt x="6112764" y="3429"/>
                  </a:moveTo>
                  <a:lnTo>
                    <a:pt x="6109335" y="0"/>
                  </a:lnTo>
                  <a:lnTo>
                    <a:pt x="6070473" y="0"/>
                  </a:lnTo>
                  <a:lnTo>
                    <a:pt x="6067044" y="3429"/>
                  </a:lnTo>
                  <a:lnTo>
                    <a:pt x="6067044" y="7620"/>
                  </a:lnTo>
                  <a:lnTo>
                    <a:pt x="6067044" y="504063"/>
                  </a:lnTo>
                  <a:lnTo>
                    <a:pt x="6070473" y="507492"/>
                  </a:lnTo>
                  <a:lnTo>
                    <a:pt x="6109335" y="507492"/>
                  </a:lnTo>
                  <a:lnTo>
                    <a:pt x="6112764" y="504063"/>
                  </a:lnTo>
                  <a:lnTo>
                    <a:pt x="6112764" y="3429"/>
                  </a:lnTo>
                  <a:close/>
                </a:path>
                <a:path w="9619615" h="508000">
                  <a:moveTo>
                    <a:pt x="6263640" y="3429"/>
                  </a:moveTo>
                  <a:lnTo>
                    <a:pt x="6260211" y="0"/>
                  </a:lnTo>
                  <a:lnTo>
                    <a:pt x="6221349" y="0"/>
                  </a:lnTo>
                  <a:lnTo>
                    <a:pt x="6217920" y="3429"/>
                  </a:lnTo>
                  <a:lnTo>
                    <a:pt x="6217920" y="7620"/>
                  </a:lnTo>
                  <a:lnTo>
                    <a:pt x="6217920" y="504063"/>
                  </a:lnTo>
                  <a:lnTo>
                    <a:pt x="6221349" y="507492"/>
                  </a:lnTo>
                  <a:lnTo>
                    <a:pt x="6260211" y="507492"/>
                  </a:lnTo>
                  <a:lnTo>
                    <a:pt x="6263640" y="504063"/>
                  </a:lnTo>
                  <a:lnTo>
                    <a:pt x="6263640" y="3429"/>
                  </a:lnTo>
                  <a:close/>
                </a:path>
                <a:path w="9619615" h="508000">
                  <a:moveTo>
                    <a:pt x="6419088" y="3429"/>
                  </a:moveTo>
                  <a:lnTo>
                    <a:pt x="6415659" y="0"/>
                  </a:lnTo>
                  <a:lnTo>
                    <a:pt x="6376797" y="0"/>
                  </a:lnTo>
                  <a:lnTo>
                    <a:pt x="6373368" y="3429"/>
                  </a:lnTo>
                  <a:lnTo>
                    <a:pt x="6373368" y="7620"/>
                  </a:lnTo>
                  <a:lnTo>
                    <a:pt x="6373368" y="504063"/>
                  </a:lnTo>
                  <a:lnTo>
                    <a:pt x="6376797" y="507492"/>
                  </a:lnTo>
                  <a:lnTo>
                    <a:pt x="6415659" y="507492"/>
                  </a:lnTo>
                  <a:lnTo>
                    <a:pt x="6419088" y="504063"/>
                  </a:lnTo>
                  <a:lnTo>
                    <a:pt x="6419088" y="3429"/>
                  </a:lnTo>
                  <a:close/>
                </a:path>
                <a:path w="9619615" h="508000">
                  <a:moveTo>
                    <a:pt x="6569964" y="3429"/>
                  </a:moveTo>
                  <a:lnTo>
                    <a:pt x="6566535" y="0"/>
                  </a:lnTo>
                  <a:lnTo>
                    <a:pt x="6527673" y="0"/>
                  </a:lnTo>
                  <a:lnTo>
                    <a:pt x="6524244" y="3429"/>
                  </a:lnTo>
                  <a:lnTo>
                    <a:pt x="6524244" y="7620"/>
                  </a:lnTo>
                  <a:lnTo>
                    <a:pt x="6524244" y="504063"/>
                  </a:lnTo>
                  <a:lnTo>
                    <a:pt x="6527673" y="507492"/>
                  </a:lnTo>
                  <a:lnTo>
                    <a:pt x="6566535" y="507492"/>
                  </a:lnTo>
                  <a:lnTo>
                    <a:pt x="6569964" y="504063"/>
                  </a:lnTo>
                  <a:lnTo>
                    <a:pt x="6569964" y="3429"/>
                  </a:lnTo>
                  <a:close/>
                </a:path>
                <a:path w="9619615" h="508000">
                  <a:moveTo>
                    <a:pt x="6720840" y="3429"/>
                  </a:moveTo>
                  <a:lnTo>
                    <a:pt x="6717411" y="0"/>
                  </a:lnTo>
                  <a:lnTo>
                    <a:pt x="6678549" y="0"/>
                  </a:lnTo>
                  <a:lnTo>
                    <a:pt x="6675120" y="3429"/>
                  </a:lnTo>
                  <a:lnTo>
                    <a:pt x="6675120" y="7620"/>
                  </a:lnTo>
                  <a:lnTo>
                    <a:pt x="6675120" y="504063"/>
                  </a:lnTo>
                  <a:lnTo>
                    <a:pt x="6678549" y="507492"/>
                  </a:lnTo>
                  <a:lnTo>
                    <a:pt x="6717411" y="507492"/>
                  </a:lnTo>
                  <a:lnTo>
                    <a:pt x="6720840" y="504063"/>
                  </a:lnTo>
                  <a:lnTo>
                    <a:pt x="6720840" y="3429"/>
                  </a:lnTo>
                  <a:close/>
                </a:path>
                <a:path w="9619615" h="508000">
                  <a:moveTo>
                    <a:pt x="6876288" y="3429"/>
                  </a:moveTo>
                  <a:lnTo>
                    <a:pt x="6872859" y="0"/>
                  </a:lnTo>
                  <a:lnTo>
                    <a:pt x="6833997" y="0"/>
                  </a:lnTo>
                  <a:lnTo>
                    <a:pt x="6830568" y="3429"/>
                  </a:lnTo>
                  <a:lnTo>
                    <a:pt x="6830568" y="7620"/>
                  </a:lnTo>
                  <a:lnTo>
                    <a:pt x="6830568" y="504063"/>
                  </a:lnTo>
                  <a:lnTo>
                    <a:pt x="6833997" y="507492"/>
                  </a:lnTo>
                  <a:lnTo>
                    <a:pt x="6872859" y="507492"/>
                  </a:lnTo>
                  <a:lnTo>
                    <a:pt x="6876288" y="504063"/>
                  </a:lnTo>
                  <a:lnTo>
                    <a:pt x="6876288" y="3429"/>
                  </a:lnTo>
                  <a:close/>
                </a:path>
                <a:path w="9619615" h="508000">
                  <a:moveTo>
                    <a:pt x="7027164" y="3429"/>
                  </a:moveTo>
                  <a:lnTo>
                    <a:pt x="7023735" y="0"/>
                  </a:lnTo>
                  <a:lnTo>
                    <a:pt x="6984873" y="0"/>
                  </a:lnTo>
                  <a:lnTo>
                    <a:pt x="6981444" y="3429"/>
                  </a:lnTo>
                  <a:lnTo>
                    <a:pt x="6981444" y="7620"/>
                  </a:lnTo>
                  <a:lnTo>
                    <a:pt x="6981444" y="504063"/>
                  </a:lnTo>
                  <a:lnTo>
                    <a:pt x="6984873" y="507492"/>
                  </a:lnTo>
                  <a:lnTo>
                    <a:pt x="7023735" y="507492"/>
                  </a:lnTo>
                  <a:lnTo>
                    <a:pt x="7027164" y="504063"/>
                  </a:lnTo>
                  <a:lnTo>
                    <a:pt x="7027164" y="3429"/>
                  </a:lnTo>
                  <a:close/>
                </a:path>
                <a:path w="9619615" h="508000">
                  <a:moveTo>
                    <a:pt x="7178040" y="3429"/>
                  </a:moveTo>
                  <a:lnTo>
                    <a:pt x="7174611" y="0"/>
                  </a:lnTo>
                  <a:lnTo>
                    <a:pt x="7135749" y="0"/>
                  </a:lnTo>
                  <a:lnTo>
                    <a:pt x="7132320" y="3429"/>
                  </a:lnTo>
                  <a:lnTo>
                    <a:pt x="7132320" y="7620"/>
                  </a:lnTo>
                  <a:lnTo>
                    <a:pt x="7132320" y="504063"/>
                  </a:lnTo>
                  <a:lnTo>
                    <a:pt x="7135749" y="507492"/>
                  </a:lnTo>
                  <a:lnTo>
                    <a:pt x="7174611" y="507492"/>
                  </a:lnTo>
                  <a:lnTo>
                    <a:pt x="7178040" y="504063"/>
                  </a:lnTo>
                  <a:lnTo>
                    <a:pt x="7178040" y="3429"/>
                  </a:lnTo>
                  <a:close/>
                </a:path>
                <a:path w="9619615" h="508000">
                  <a:moveTo>
                    <a:pt x="7333488" y="3429"/>
                  </a:moveTo>
                  <a:lnTo>
                    <a:pt x="7330059" y="0"/>
                  </a:lnTo>
                  <a:lnTo>
                    <a:pt x="7291197" y="0"/>
                  </a:lnTo>
                  <a:lnTo>
                    <a:pt x="7287768" y="3429"/>
                  </a:lnTo>
                  <a:lnTo>
                    <a:pt x="7287768" y="7620"/>
                  </a:lnTo>
                  <a:lnTo>
                    <a:pt x="7287768" y="504063"/>
                  </a:lnTo>
                  <a:lnTo>
                    <a:pt x="7291197" y="507492"/>
                  </a:lnTo>
                  <a:lnTo>
                    <a:pt x="7330059" y="507492"/>
                  </a:lnTo>
                  <a:lnTo>
                    <a:pt x="7333488" y="504063"/>
                  </a:lnTo>
                  <a:lnTo>
                    <a:pt x="7333488" y="3429"/>
                  </a:lnTo>
                  <a:close/>
                </a:path>
                <a:path w="9619615" h="508000">
                  <a:moveTo>
                    <a:pt x="7484364" y="3429"/>
                  </a:moveTo>
                  <a:lnTo>
                    <a:pt x="7480935" y="0"/>
                  </a:lnTo>
                  <a:lnTo>
                    <a:pt x="7442073" y="0"/>
                  </a:lnTo>
                  <a:lnTo>
                    <a:pt x="7438644" y="3429"/>
                  </a:lnTo>
                  <a:lnTo>
                    <a:pt x="7438644" y="7620"/>
                  </a:lnTo>
                  <a:lnTo>
                    <a:pt x="7438644" y="504063"/>
                  </a:lnTo>
                  <a:lnTo>
                    <a:pt x="7442073" y="507492"/>
                  </a:lnTo>
                  <a:lnTo>
                    <a:pt x="7480935" y="507492"/>
                  </a:lnTo>
                  <a:lnTo>
                    <a:pt x="7484364" y="504063"/>
                  </a:lnTo>
                  <a:lnTo>
                    <a:pt x="7484364" y="3429"/>
                  </a:lnTo>
                  <a:close/>
                </a:path>
                <a:path w="9619615" h="508000">
                  <a:moveTo>
                    <a:pt x="7639812" y="3429"/>
                  </a:moveTo>
                  <a:lnTo>
                    <a:pt x="7636383" y="0"/>
                  </a:lnTo>
                  <a:lnTo>
                    <a:pt x="7597521" y="0"/>
                  </a:lnTo>
                  <a:lnTo>
                    <a:pt x="7594092" y="3429"/>
                  </a:lnTo>
                  <a:lnTo>
                    <a:pt x="7594092" y="7620"/>
                  </a:lnTo>
                  <a:lnTo>
                    <a:pt x="7594092" y="504063"/>
                  </a:lnTo>
                  <a:lnTo>
                    <a:pt x="7597521" y="507492"/>
                  </a:lnTo>
                  <a:lnTo>
                    <a:pt x="7636383" y="507492"/>
                  </a:lnTo>
                  <a:lnTo>
                    <a:pt x="7639812" y="504063"/>
                  </a:lnTo>
                  <a:lnTo>
                    <a:pt x="7639812" y="3429"/>
                  </a:lnTo>
                  <a:close/>
                </a:path>
                <a:path w="9619615" h="508000">
                  <a:moveTo>
                    <a:pt x="7790688" y="3429"/>
                  </a:moveTo>
                  <a:lnTo>
                    <a:pt x="7787259" y="0"/>
                  </a:lnTo>
                  <a:lnTo>
                    <a:pt x="7748397" y="0"/>
                  </a:lnTo>
                  <a:lnTo>
                    <a:pt x="7744968" y="3429"/>
                  </a:lnTo>
                  <a:lnTo>
                    <a:pt x="7744968" y="7620"/>
                  </a:lnTo>
                  <a:lnTo>
                    <a:pt x="7744968" y="504063"/>
                  </a:lnTo>
                  <a:lnTo>
                    <a:pt x="7748397" y="507492"/>
                  </a:lnTo>
                  <a:lnTo>
                    <a:pt x="7787259" y="507492"/>
                  </a:lnTo>
                  <a:lnTo>
                    <a:pt x="7790688" y="504063"/>
                  </a:lnTo>
                  <a:lnTo>
                    <a:pt x="7790688" y="3429"/>
                  </a:lnTo>
                  <a:close/>
                </a:path>
                <a:path w="9619615" h="508000">
                  <a:moveTo>
                    <a:pt x="7941564" y="3429"/>
                  </a:moveTo>
                  <a:lnTo>
                    <a:pt x="7938135" y="0"/>
                  </a:lnTo>
                  <a:lnTo>
                    <a:pt x="7899273" y="0"/>
                  </a:lnTo>
                  <a:lnTo>
                    <a:pt x="7895844" y="3429"/>
                  </a:lnTo>
                  <a:lnTo>
                    <a:pt x="7895844" y="7620"/>
                  </a:lnTo>
                  <a:lnTo>
                    <a:pt x="7895844" y="504063"/>
                  </a:lnTo>
                  <a:lnTo>
                    <a:pt x="7899273" y="507492"/>
                  </a:lnTo>
                  <a:lnTo>
                    <a:pt x="7938135" y="507492"/>
                  </a:lnTo>
                  <a:lnTo>
                    <a:pt x="7941564" y="504063"/>
                  </a:lnTo>
                  <a:lnTo>
                    <a:pt x="7941564" y="3429"/>
                  </a:lnTo>
                  <a:close/>
                </a:path>
                <a:path w="9619615" h="508000">
                  <a:moveTo>
                    <a:pt x="8097012" y="3429"/>
                  </a:moveTo>
                  <a:lnTo>
                    <a:pt x="8093583" y="0"/>
                  </a:lnTo>
                  <a:lnTo>
                    <a:pt x="8054721" y="0"/>
                  </a:lnTo>
                  <a:lnTo>
                    <a:pt x="8051292" y="3429"/>
                  </a:lnTo>
                  <a:lnTo>
                    <a:pt x="8051292" y="7620"/>
                  </a:lnTo>
                  <a:lnTo>
                    <a:pt x="8051292" y="504063"/>
                  </a:lnTo>
                  <a:lnTo>
                    <a:pt x="8054721" y="507492"/>
                  </a:lnTo>
                  <a:lnTo>
                    <a:pt x="8093583" y="507492"/>
                  </a:lnTo>
                  <a:lnTo>
                    <a:pt x="8097012" y="504063"/>
                  </a:lnTo>
                  <a:lnTo>
                    <a:pt x="8097012" y="3429"/>
                  </a:lnTo>
                  <a:close/>
                </a:path>
                <a:path w="9619615" h="508000">
                  <a:moveTo>
                    <a:pt x="8247888" y="3429"/>
                  </a:moveTo>
                  <a:lnTo>
                    <a:pt x="8244459" y="0"/>
                  </a:lnTo>
                  <a:lnTo>
                    <a:pt x="8205597" y="0"/>
                  </a:lnTo>
                  <a:lnTo>
                    <a:pt x="8202168" y="3429"/>
                  </a:lnTo>
                  <a:lnTo>
                    <a:pt x="8202168" y="7620"/>
                  </a:lnTo>
                  <a:lnTo>
                    <a:pt x="8202168" y="504063"/>
                  </a:lnTo>
                  <a:lnTo>
                    <a:pt x="8205597" y="507492"/>
                  </a:lnTo>
                  <a:lnTo>
                    <a:pt x="8244459" y="507492"/>
                  </a:lnTo>
                  <a:lnTo>
                    <a:pt x="8247888" y="504063"/>
                  </a:lnTo>
                  <a:lnTo>
                    <a:pt x="8247888" y="3429"/>
                  </a:lnTo>
                  <a:close/>
                </a:path>
                <a:path w="9619615" h="508000">
                  <a:moveTo>
                    <a:pt x="8398764" y="3429"/>
                  </a:moveTo>
                  <a:lnTo>
                    <a:pt x="8395335" y="0"/>
                  </a:lnTo>
                  <a:lnTo>
                    <a:pt x="8356473" y="0"/>
                  </a:lnTo>
                  <a:lnTo>
                    <a:pt x="8353044" y="3429"/>
                  </a:lnTo>
                  <a:lnTo>
                    <a:pt x="8353044" y="7620"/>
                  </a:lnTo>
                  <a:lnTo>
                    <a:pt x="8353044" y="504063"/>
                  </a:lnTo>
                  <a:lnTo>
                    <a:pt x="8356473" y="507492"/>
                  </a:lnTo>
                  <a:lnTo>
                    <a:pt x="8395335" y="507492"/>
                  </a:lnTo>
                  <a:lnTo>
                    <a:pt x="8398764" y="504063"/>
                  </a:lnTo>
                  <a:lnTo>
                    <a:pt x="8398764" y="3429"/>
                  </a:lnTo>
                  <a:close/>
                </a:path>
                <a:path w="9619615" h="508000">
                  <a:moveTo>
                    <a:pt x="8554212" y="3429"/>
                  </a:moveTo>
                  <a:lnTo>
                    <a:pt x="8550783" y="0"/>
                  </a:lnTo>
                  <a:lnTo>
                    <a:pt x="8511921" y="0"/>
                  </a:lnTo>
                  <a:lnTo>
                    <a:pt x="8508492" y="3429"/>
                  </a:lnTo>
                  <a:lnTo>
                    <a:pt x="8508492" y="7620"/>
                  </a:lnTo>
                  <a:lnTo>
                    <a:pt x="8508492" y="504063"/>
                  </a:lnTo>
                  <a:lnTo>
                    <a:pt x="8511921" y="507492"/>
                  </a:lnTo>
                  <a:lnTo>
                    <a:pt x="8550783" y="507492"/>
                  </a:lnTo>
                  <a:lnTo>
                    <a:pt x="8554212" y="504063"/>
                  </a:lnTo>
                  <a:lnTo>
                    <a:pt x="8554212" y="3429"/>
                  </a:lnTo>
                  <a:close/>
                </a:path>
                <a:path w="9619615" h="508000">
                  <a:moveTo>
                    <a:pt x="8705088" y="3429"/>
                  </a:moveTo>
                  <a:lnTo>
                    <a:pt x="8701659" y="0"/>
                  </a:lnTo>
                  <a:lnTo>
                    <a:pt x="8662797" y="0"/>
                  </a:lnTo>
                  <a:lnTo>
                    <a:pt x="8659368" y="3429"/>
                  </a:lnTo>
                  <a:lnTo>
                    <a:pt x="8659368" y="7620"/>
                  </a:lnTo>
                  <a:lnTo>
                    <a:pt x="8659368" y="504063"/>
                  </a:lnTo>
                  <a:lnTo>
                    <a:pt x="8662797" y="507492"/>
                  </a:lnTo>
                  <a:lnTo>
                    <a:pt x="8701659" y="507492"/>
                  </a:lnTo>
                  <a:lnTo>
                    <a:pt x="8705088" y="504063"/>
                  </a:lnTo>
                  <a:lnTo>
                    <a:pt x="8705088" y="3429"/>
                  </a:lnTo>
                  <a:close/>
                </a:path>
                <a:path w="9619615" h="508000">
                  <a:moveTo>
                    <a:pt x="8860536" y="3429"/>
                  </a:moveTo>
                  <a:lnTo>
                    <a:pt x="8857107" y="0"/>
                  </a:lnTo>
                  <a:lnTo>
                    <a:pt x="8818245" y="0"/>
                  </a:lnTo>
                  <a:lnTo>
                    <a:pt x="8814816" y="3429"/>
                  </a:lnTo>
                  <a:lnTo>
                    <a:pt x="8814816" y="7620"/>
                  </a:lnTo>
                  <a:lnTo>
                    <a:pt x="8814816" y="504063"/>
                  </a:lnTo>
                  <a:lnTo>
                    <a:pt x="8818245" y="507492"/>
                  </a:lnTo>
                  <a:lnTo>
                    <a:pt x="8857107" y="507492"/>
                  </a:lnTo>
                  <a:lnTo>
                    <a:pt x="8860536" y="504063"/>
                  </a:lnTo>
                  <a:lnTo>
                    <a:pt x="8860536" y="3429"/>
                  </a:lnTo>
                  <a:close/>
                </a:path>
                <a:path w="9619615" h="508000">
                  <a:moveTo>
                    <a:pt x="9011412" y="3429"/>
                  </a:moveTo>
                  <a:lnTo>
                    <a:pt x="9007983" y="0"/>
                  </a:lnTo>
                  <a:lnTo>
                    <a:pt x="8969121" y="0"/>
                  </a:lnTo>
                  <a:lnTo>
                    <a:pt x="8965692" y="3429"/>
                  </a:lnTo>
                  <a:lnTo>
                    <a:pt x="8965692" y="7620"/>
                  </a:lnTo>
                  <a:lnTo>
                    <a:pt x="8965692" y="504063"/>
                  </a:lnTo>
                  <a:lnTo>
                    <a:pt x="8969121" y="507492"/>
                  </a:lnTo>
                  <a:lnTo>
                    <a:pt x="9007983" y="507492"/>
                  </a:lnTo>
                  <a:lnTo>
                    <a:pt x="9011412" y="504063"/>
                  </a:lnTo>
                  <a:lnTo>
                    <a:pt x="9011412" y="3429"/>
                  </a:lnTo>
                  <a:close/>
                </a:path>
                <a:path w="9619615" h="508000">
                  <a:moveTo>
                    <a:pt x="9162288" y="3429"/>
                  </a:moveTo>
                  <a:lnTo>
                    <a:pt x="9158859" y="0"/>
                  </a:lnTo>
                  <a:lnTo>
                    <a:pt x="9119997" y="0"/>
                  </a:lnTo>
                  <a:lnTo>
                    <a:pt x="9116568" y="3429"/>
                  </a:lnTo>
                  <a:lnTo>
                    <a:pt x="9116568" y="7620"/>
                  </a:lnTo>
                  <a:lnTo>
                    <a:pt x="9116568" y="504063"/>
                  </a:lnTo>
                  <a:lnTo>
                    <a:pt x="9119997" y="507492"/>
                  </a:lnTo>
                  <a:lnTo>
                    <a:pt x="9158859" y="507492"/>
                  </a:lnTo>
                  <a:lnTo>
                    <a:pt x="9162288" y="504063"/>
                  </a:lnTo>
                  <a:lnTo>
                    <a:pt x="9162288" y="3429"/>
                  </a:lnTo>
                  <a:close/>
                </a:path>
                <a:path w="9619615" h="508000">
                  <a:moveTo>
                    <a:pt x="9317736" y="3429"/>
                  </a:moveTo>
                  <a:lnTo>
                    <a:pt x="9314307" y="0"/>
                  </a:lnTo>
                  <a:lnTo>
                    <a:pt x="9275445" y="0"/>
                  </a:lnTo>
                  <a:lnTo>
                    <a:pt x="9272016" y="3429"/>
                  </a:lnTo>
                  <a:lnTo>
                    <a:pt x="9272016" y="7620"/>
                  </a:lnTo>
                  <a:lnTo>
                    <a:pt x="9272016" y="504063"/>
                  </a:lnTo>
                  <a:lnTo>
                    <a:pt x="9275445" y="507492"/>
                  </a:lnTo>
                  <a:lnTo>
                    <a:pt x="9314307" y="507492"/>
                  </a:lnTo>
                  <a:lnTo>
                    <a:pt x="9317736" y="504063"/>
                  </a:lnTo>
                  <a:lnTo>
                    <a:pt x="9317736" y="3429"/>
                  </a:lnTo>
                  <a:close/>
                </a:path>
                <a:path w="9619615" h="508000">
                  <a:moveTo>
                    <a:pt x="9468612" y="3429"/>
                  </a:moveTo>
                  <a:lnTo>
                    <a:pt x="9465183" y="0"/>
                  </a:lnTo>
                  <a:lnTo>
                    <a:pt x="9426321" y="0"/>
                  </a:lnTo>
                  <a:lnTo>
                    <a:pt x="9422892" y="3429"/>
                  </a:lnTo>
                  <a:lnTo>
                    <a:pt x="9422892" y="7620"/>
                  </a:lnTo>
                  <a:lnTo>
                    <a:pt x="9422892" y="504063"/>
                  </a:lnTo>
                  <a:lnTo>
                    <a:pt x="9426321" y="507492"/>
                  </a:lnTo>
                  <a:lnTo>
                    <a:pt x="9465183" y="507492"/>
                  </a:lnTo>
                  <a:lnTo>
                    <a:pt x="9468612" y="504063"/>
                  </a:lnTo>
                  <a:lnTo>
                    <a:pt x="9468612" y="3429"/>
                  </a:lnTo>
                  <a:close/>
                </a:path>
                <a:path w="9619615" h="508000">
                  <a:moveTo>
                    <a:pt x="9619488" y="3429"/>
                  </a:moveTo>
                  <a:lnTo>
                    <a:pt x="9616059" y="0"/>
                  </a:lnTo>
                  <a:lnTo>
                    <a:pt x="9577197" y="0"/>
                  </a:lnTo>
                  <a:lnTo>
                    <a:pt x="9573768" y="3429"/>
                  </a:lnTo>
                  <a:lnTo>
                    <a:pt x="9573768" y="7620"/>
                  </a:lnTo>
                  <a:lnTo>
                    <a:pt x="9573768" y="504063"/>
                  </a:lnTo>
                  <a:lnTo>
                    <a:pt x="9577197" y="507492"/>
                  </a:lnTo>
                  <a:lnTo>
                    <a:pt x="9616059" y="507492"/>
                  </a:lnTo>
                  <a:lnTo>
                    <a:pt x="9619488" y="504063"/>
                  </a:lnTo>
                  <a:lnTo>
                    <a:pt x="9619488" y="342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4" name="object 10">
              <a:extLst>
                <a:ext uri="{FF2B5EF4-FFF2-40B4-BE49-F238E27FC236}">
                  <a16:creationId xmlns:a16="http://schemas.microsoft.com/office/drawing/2014/main" id="{68679ABE-BE9A-6F78-2D62-E5DA31B443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2930677"/>
              <a:ext cx="10936224" cy="1037818"/>
            </a:xfrm>
            <a:prstGeom prst="rect">
              <a:avLst/>
            </a:prstGeom>
          </p:spPr>
        </p:pic>
        <p:sp>
          <p:nvSpPr>
            <p:cNvPr id="65" name="object 11">
              <a:extLst>
                <a:ext uri="{FF2B5EF4-FFF2-40B4-BE49-F238E27FC236}">
                  <a16:creationId xmlns:a16="http://schemas.microsoft.com/office/drawing/2014/main" id="{35D5529B-00CF-3E93-4FF3-F6801E16D59B}"/>
                </a:ext>
              </a:extLst>
            </p:cNvPr>
            <p:cNvSpPr/>
            <p:nvPr/>
          </p:nvSpPr>
          <p:spPr>
            <a:xfrm>
              <a:off x="621791" y="2930652"/>
              <a:ext cx="10936605" cy="1038225"/>
            </a:xfrm>
            <a:custGeom>
              <a:avLst/>
              <a:gdLst/>
              <a:ahLst/>
              <a:cxnLst/>
              <a:rect l="l" t="t" r="r" b="b"/>
              <a:pathLst>
                <a:path w="10936605" h="1038225">
                  <a:moveTo>
                    <a:pt x="0" y="1037844"/>
                  </a:moveTo>
                  <a:lnTo>
                    <a:pt x="10936224" y="1037844"/>
                  </a:lnTo>
                  <a:lnTo>
                    <a:pt x="10936224" y="0"/>
                  </a:lnTo>
                  <a:lnTo>
                    <a:pt x="0" y="0"/>
                  </a:lnTo>
                  <a:lnTo>
                    <a:pt x="0" y="1037844"/>
                  </a:lnTo>
                  <a:close/>
                </a:path>
              </a:pathLst>
            </a:custGeom>
            <a:ln w="381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6" name="object 12">
            <a:extLst>
              <a:ext uri="{FF2B5EF4-FFF2-40B4-BE49-F238E27FC236}">
                <a16:creationId xmlns:a16="http://schemas.microsoft.com/office/drawing/2014/main" id="{9EE4E4C9-5756-096D-21CA-3F0F89FB9724}"/>
              </a:ext>
            </a:extLst>
          </p:cNvPr>
          <p:cNvSpPr txBox="1"/>
          <p:nvPr/>
        </p:nvSpPr>
        <p:spPr>
          <a:xfrm>
            <a:off x="635508" y="2185416"/>
            <a:ext cx="5161915" cy="434340"/>
          </a:xfrm>
          <a:prstGeom prst="rect">
            <a:avLst/>
          </a:prstGeom>
          <a:solidFill>
            <a:srgbClr val="DFDFD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74320">
              <a:spcBef>
                <a:spcPts val="994"/>
              </a:spcBef>
            </a:pP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115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will</a:t>
            </a:r>
            <a:r>
              <a:rPr sz="1150" kern="0" spc="10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revolutionise</a:t>
            </a:r>
            <a:r>
              <a:rPr sz="1150" b="1" kern="0" spc="1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industries</a:t>
            </a:r>
            <a:r>
              <a:rPr sz="1150" b="1" kern="0" spc="19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but</a:t>
            </a:r>
            <a:r>
              <a:rPr sz="1150" kern="0" spc="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is</a:t>
            </a:r>
            <a:r>
              <a:rPr sz="1150" kern="0" spc="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at</a:t>
            </a:r>
            <a:r>
              <a:rPr sz="1150" kern="0" spc="10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1150" kern="0" spc="9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peak</a:t>
            </a:r>
            <a:r>
              <a:rPr sz="1150" b="1" kern="0" spc="1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of</a:t>
            </a:r>
            <a:r>
              <a:rPr sz="1150" b="1" kern="0" spc="7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the</a:t>
            </a:r>
            <a:r>
              <a:rPr sz="1150" b="1" kern="0" spc="6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hype</a:t>
            </a:r>
            <a:r>
              <a:rPr sz="1150" b="1" kern="0" spc="2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cycle</a:t>
            </a:r>
            <a:endParaRPr sz="115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67" name="object 13">
            <a:extLst>
              <a:ext uri="{FF2B5EF4-FFF2-40B4-BE49-F238E27FC236}">
                <a16:creationId xmlns:a16="http://schemas.microsoft.com/office/drawing/2014/main" id="{DEDAB8FC-2D9E-BA77-9B27-A77398747676}"/>
              </a:ext>
            </a:extLst>
          </p:cNvPr>
          <p:cNvGrpSpPr/>
          <p:nvPr/>
        </p:nvGrpSpPr>
        <p:grpSpPr>
          <a:xfrm>
            <a:off x="626872" y="928648"/>
            <a:ext cx="5179060" cy="1686560"/>
            <a:chOff x="626872" y="928648"/>
            <a:chExt cx="5179060" cy="1686560"/>
          </a:xfrm>
        </p:grpSpPr>
        <p:sp>
          <p:nvSpPr>
            <p:cNvPr id="68" name="object 14">
              <a:extLst>
                <a:ext uri="{FF2B5EF4-FFF2-40B4-BE49-F238E27FC236}">
                  <a16:creationId xmlns:a16="http://schemas.microsoft.com/office/drawing/2014/main" id="{CA045434-905A-8131-D8FF-12341145AF00}"/>
                </a:ext>
              </a:extLst>
            </p:cNvPr>
            <p:cNvSpPr/>
            <p:nvPr/>
          </p:nvSpPr>
          <p:spPr>
            <a:xfrm>
              <a:off x="633222" y="1094993"/>
              <a:ext cx="5166360" cy="1513840"/>
            </a:xfrm>
            <a:custGeom>
              <a:avLst/>
              <a:gdLst/>
              <a:ahLst/>
              <a:cxnLst/>
              <a:rect l="l" t="t" r="r" b="b"/>
              <a:pathLst>
                <a:path w="5166360" h="1513839">
                  <a:moveTo>
                    <a:pt x="0" y="1513331"/>
                  </a:moveTo>
                  <a:lnTo>
                    <a:pt x="5166360" y="1513331"/>
                  </a:lnTo>
                  <a:lnTo>
                    <a:pt x="5166360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bject 15">
              <a:extLst>
                <a:ext uri="{FF2B5EF4-FFF2-40B4-BE49-F238E27FC236}">
                  <a16:creationId xmlns:a16="http://schemas.microsoft.com/office/drawing/2014/main" id="{94AD2398-0824-6554-4750-90F726FF10BD}"/>
                </a:ext>
              </a:extLst>
            </p:cNvPr>
            <p:cNvSpPr/>
            <p:nvPr/>
          </p:nvSpPr>
          <p:spPr>
            <a:xfrm>
              <a:off x="873252" y="973835"/>
              <a:ext cx="3072765" cy="251460"/>
            </a:xfrm>
            <a:custGeom>
              <a:avLst/>
              <a:gdLst/>
              <a:ahLst/>
              <a:cxnLst/>
              <a:rect l="l" t="t" r="r" b="b"/>
              <a:pathLst>
                <a:path w="3072765" h="251459">
                  <a:moveTo>
                    <a:pt x="3072384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3072384" y="251460"/>
                  </a:lnTo>
                  <a:lnTo>
                    <a:pt x="3072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bject 16">
              <a:extLst>
                <a:ext uri="{FF2B5EF4-FFF2-40B4-BE49-F238E27FC236}">
                  <a16:creationId xmlns:a16="http://schemas.microsoft.com/office/drawing/2014/main" id="{829CADB3-2A6A-0A3B-4BD6-8154D62C5CFC}"/>
                </a:ext>
              </a:extLst>
            </p:cNvPr>
            <p:cNvSpPr/>
            <p:nvPr/>
          </p:nvSpPr>
          <p:spPr>
            <a:xfrm>
              <a:off x="1014272" y="928649"/>
              <a:ext cx="317500" cy="376555"/>
            </a:xfrm>
            <a:custGeom>
              <a:avLst/>
              <a:gdLst/>
              <a:ahLst/>
              <a:cxnLst/>
              <a:rect l="l" t="t" r="r" b="b"/>
              <a:pathLst>
                <a:path w="317500" h="376555">
                  <a:moveTo>
                    <a:pt x="90233" y="148704"/>
                  </a:moveTo>
                  <a:lnTo>
                    <a:pt x="86474" y="140106"/>
                  </a:lnTo>
                  <a:lnTo>
                    <a:pt x="84328" y="137960"/>
                  </a:lnTo>
                  <a:lnTo>
                    <a:pt x="81635" y="136779"/>
                  </a:lnTo>
                  <a:lnTo>
                    <a:pt x="81635" y="105498"/>
                  </a:lnTo>
                  <a:lnTo>
                    <a:pt x="62966" y="105498"/>
                  </a:lnTo>
                  <a:lnTo>
                    <a:pt x="62966" y="88138"/>
                  </a:lnTo>
                  <a:lnTo>
                    <a:pt x="68884" y="85559"/>
                  </a:lnTo>
                  <a:lnTo>
                    <a:pt x="71577" y="78676"/>
                  </a:lnTo>
                  <a:lnTo>
                    <a:pt x="66421" y="66878"/>
                  </a:lnTo>
                  <a:lnTo>
                    <a:pt x="59550" y="64173"/>
                  </a:lnTo>
                  <a:lnTo>
                    <a:pt x="47739" y="69342"/>
                  </a:lnTo>
                  <a:lnTo>
                    <a:pt x="45046" y="76200"/>
                  </a:lnTo>
                  <a:lnTo>
                    <a:pt x="48806" y="84810"/>
                  </a:lnTo>
                  <a:lnTo>
                    <a:pt x="50952" y="86969"/>
                  </a:lnTo>
                  <a:lnTo>
                    <a:pt x="53644" y="88138"/>
                  </a:lnTo>
                  <a:lnTo>
                    <a:pt x="53644" y="105486"/>
                  </a:lnTo>
                  <a:lnTo>
                    <a:pt x="29476" y="105460"/>
                  </a:lnTo>
                  <a:lnTo>
                    <a:pt x="28575" y="107962"/>
                  </a:lnTo>
                  <a:lnTo>
                    <a:pt x="26746" y="114795"/>
                  </a:lnTo>
                  <a:lnTo>
                    <a:pt x="72301" y="114833"/>
                  </a:lnTo>
                  <a:lnTo>
                    <a:pt x="72301" y="136779"/>
                  </a:lnTo>
                  <a:lnTo>
                    <a:pt x="66408" y="139357"/>
                  </a:lnTo>
                  <a:lnTo>
                    <a:pt x="63715" y="146227"/>
                  </a:lnTo>
                  <a:lnTo>
                    <a:pt x="68859" y="158026"/>
                  </a:lnTo>
                  <a:lnTo>
                    <a:pt x="75730" y="160731"/>
                  </a:lnTo>
                  <a:lnTo>
                    <a:pt x="87541" y="155587"/>
                  </a:lnTo>
                  <a:lnTo>
                    <a:pt x="90233" y="148704"/>
                  </a:lnTo>
                  <a:close/>
                </a:path>
                <a:path w="317500" h="376555">
                  <a:moveTo>
                    <a:pt x="317144" y="215709"/>
                  </a:moveTo>
                  <a:lnTo>
                    <a:pt x="312534" y="203517"/>
                  </a:lnTo>
                  <a:lnTo>
                    <a:pt x="308660" y="196786"/>
                  </a:lnTo>
                  <a:lnTo>
                    <a:pt x="308660" y="217208"/>
                  </a:lnTo>
                  <a:lnTo>
                    <a:pt x="307162" y="221526"/>
                  </a:lnTo>
                  <a:lnTo>
                    <a:pt x="305752" y="224421"/>
                  </a:lnTo>
                  <a:lnTo>
                    <a:pt x="303212" y="226326"/>
                  </a:lnTo>
                  <a:lnTo>
                    <a:pt x="300240" y="226847"/>
                  </a:lnTo>
                  <a:lnTo>
                    <a:pt x="271018" y="226847"/>
                  </a:lnTo>
                  <a:lnTo>
                    <a:pt x="271005" y="265163"/>
                  </a:lnTo>
                  <a:lnTo>
                    <a:pt x="267411" y="282892"/>
                  </a:lnTo>
                  <a:lnTo>
                    <a:pt x="257619" y="297421"/>
                  </a:lnTo>
                  <a:lnTo>
                    <a:pt x="243090" y="307225"/>
                  </a:lnTo>
                  <a:lnTo>
                    <a:pt x="225310" y="310832"/>
                  </a:lnTo>
                  <a:lnTo>
                    <a:pt x="193116" y="310832"/>
                  </a:lnTo>
                  <a:lnTo>
                    <a:pt x="193116" y="366826"/>
                  </a:lnTo>
                  <a:lnTo>
                    <a:pt x="64376" y="366826"/>
                  </a:lnTo>
                  <a:lnTo>
                    <a:pt x="64376" y="253542"/>
                  </a:lnTo>
                  <a:lnTo>
                    <a:pt x="60756" y="250748"/>
                  </a:lnTo>
                  <a:lnTo>
                    <a:pt x="38912" y="229400"/>
                  </a:lnTo>
                  <a:lnTo>
                    <a:pt x="22707" y="203974"/>
                  </a:lnTo>
                  <a:lnTo>
                    <a:pt x="12661" y="175539"/>
                  </a:lnTo>
                  <a:lnTo>
                    <a:pt x="9334" y="145186"/>
                  </a:lnTo>
                  <a:lnTo>
                    <a:pt x="9372" y="134912"/>
                  </a:lnTo>
                  <a:lnTo>
                    <a:pt x="20853" y="85712"/>
                  </a:lnTo>
                  <a:lnTo>
                    <a:pt x="49123" y="45694"/>
                  </a:lnTo>
                  <a:lnTo>
                    <a:pt x="90157" y="18923"/>
                  </a:lnTo>
                  <a:lnTo>
                    <a:pt x="139433" y="9334"/>
                  </a:lnTo>
                  <a:lnTo>
                    <a:pt x="144741" y="9334"/>
                  </a:lnTo>
                  <a:lnTo>
                    <a:pt x="195313" y="21450"/>
                  </a:lnTo>
                  <a:lnTo>
                    <a:pt x="235915" y="50965"/>
                  </a:lnTo>
                  <a:lnTo>
                    <a:pt x="262509" y="93548"/>
                  </a:lnTo>
                  <a:lnTo>
                    <a:pt x="271043" y="144830"/>
                  </a:lnTo>
                  <a:lnTo>
                    <a:pt x="271043" y="149999"/>
                  </a:lnTo>
                  <a:lnTo>
                    <a:pt x="304736" y="208584"/>
                  </a:lnTo>
                  <a:lnTo>
                    <a:pt x="307771" y="212242"/>
                  </a:lnTo>
                  <a:lnTo>
                    <a:pt x="308660" y="217208"/>
                  </a:lnTo>
                  <a:lnTo>
                    <a:pt x="308660" y="196786"/>
                  </a:lnTo>
                  <a:lnTo>
                    <a:pt x="280352" y="147523"/>
                  </a:lnTo>
                  <a:lnTo>
                    <a:pt x="280301" y="144830"/>
                  </a:lnTo>
                  <a:lnTo>
                    <a:pt x="274777" y="100622"/>
                  </a:lnTo>
                  <a:lnTo>
                    <a:pt x="256235" y="61429"/>
                  </a:lnTo>
                  <a:lnTo>
                    <a:pt x="226974" y="29997"/>
                  </a:lnTo>
                  <a:lnTo>
                    <a:pt x="190284" y="9334"/>
                  </a:lnTo>
                  <a:lnTo>
                    <a:pt x="189204" y="8724"/>
                  </a:lnTo>
                  <a:lnTo>
                    <a:pt x="145148" y="0"/>
                  </a:lnTo>
                  <a:lnTo>
                    <a:pt x="139306" y="0"/>
                  </a:lnTo>
                  <a:lnTo>
                    <a:pt x="96647" y="6692"/>
                  </a:lnTo>
                  <a:lnTo>
                    <a:pt x="58851" y="25704"/>
                  </a:lnTo>
                  <a:lnTo>
                    <a:pt x="28676" y="54813"/>
                  </a:lnTo>
                  <a:lnTo>
                    <a:pt x="8331" y="91922"/>
                  </a:lnTo>
                  <a:lnTo>
                    <a:pt x="0" y="134912"/>
                  </a:lnTo>
                  <a:lnTo>
                    <a:pt x="0" y="145186"/>
                  </a:lnTo>
                  <a:lnTo>
                    <a:pt x="3619" y="177647"/>
                  </a:lnTo>
                  <a:lnTo>
                    <a:pt x="14376" y="208064"/>
                  </a:lnTo>
                  <a:lnTo>
                    <a:pt x="31699" y="235267"/>
                  </a:lnTo>
                  <a:lnTo>
                    <a:pt x="55041" y="258114"/>
                  </a:lnTo>
                  <a:lnTo>
                    <a:pt x="55041" y="376212"/>
                  </a:lnTo>
                  <a:lnTo>
                    <a:pt x="202450" y="376212"/>
                  </a:lnTo>
                  <a:lnTo>
                    <a:pt x="202450" y="366826"/>
                  </a:lnTo>
                  <a:lnTo>
                    <a:pt x="202450" y="320217"/>
                  </a:lnTo>
                  <a:lnTo>
                    <a:pt x="225310" y="320217"/>
                  </a:lnTo>
                  <a:lnTo>
                    <a:pt x="246710" y="315861"/>
                  </a:lnTo>
                  <a:lnTo>
                    <a:pt x="264198" y="304063"/>
                  </a:lnTo>
                  <a:lnTo>
                    <a:pt x="275996" y="286575"/>
                  </a:lnTo>
                  <a:lnTo>
                    <a:pt x="280352" y="265163"/>
                  </a:lnTo>
                  <a:lnTo>
                    <a:pt x="280352" y="236232"/>
                  </a:lnTo>
                  <a:lnTo>
                    <a:pt x="300875" y="236232"/>
                  </a:lnTo>
                  <a:lnTo>
                    <a:pt x="309384" y="232943"/>
                  </a:lnTo>
                  <a:lnTo>
                    <a:pt x="315455" y="225806"/>
                  </a:lnTo>
                  <a:lnTo>
                    <a:pt x="317144" y="215709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1" name="object 17">
              <a:extLst>
                <a:ext uri="{FF2B5EF4-FFF2-40B4-BE49-F238E27FC236}">
                  <a16:creationId xmlns:a16="http://schemas.microsoft.com/office/drawing/2014/main" id="{D311D9C2-962B-FAA9-5CE9-3E4577FA423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932" y="955491"/>
              <a:ext cx="191169" cy="208537"/>
            </a:xfrm>
            <a:prstGeom prst="rect">
              <a:avLst/>
            </a:prstGeom>
          </p:spPr>
        </p:pic>
      </p:grpSp>
      <p:sp>
        <p:nvSpPr>
          <p:cNvPr id="72" name="object 18">
            <a:extLst>
              <a:ext uri="{FF2B5EF4-FFF2-40B4-BE49-F238E27FC236}">
                <a16:creationId xmlns:a16="http://schemas.microsoft.com/office/drawing/2014/main" id="{E78772CC-8573-9F0F-FA5B-5F5FC733F699}"/>
              </a:ext>
            </a:extLst>
          </p:cNvPr>
          <p:cNvSpPr txBox="1"/>
          <p:nvPr/>
        </p:nvSpPr>
        <p:spPr>
          <a:xfrm>
            <a:off x="6373367" y="2167127"/>
            <a:ext cx="5184775" cy="443865"/>
          </a:xfrm>
          <a:prstGeom prst="rect">
            <a:avLst/>
          </a:prstGeom>
          <a:solidFill>
            <a:srgbClr val="DFDFDF"/>
          </a:solidFill>
        </p:spPr>
        <p:txBody>
          <a:bodyPr vert="horz" wrap="square" lIns="0" tIns="132715" rIns="0" bIns="0" rtlCol="0">
            <a:spAutoFit/>
          </a:bodyPr>
          <a:lstStyle/>
          <a:p>
            <a:pPr marL="214629">
              <a:spcBef>
                <a:spcPts val="1045"/>
              </a:spcBef>
            </a:pP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115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internet</a:t>
            </a:r>
            <a:r>
              <a:rPr sz="1150" kern="0" spc="20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150" kern="0" spc="8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things</a:t>
            </a:r>
            <a:r>
              <a:rPr sz="1150" kern="0" spc="1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is</a:t>
            </a:r>
            <a:r>
              <a:rPr sz="1150" kern="0" spc="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growing</a:t>
            </a:r>
            <a:r>
              <a:rPr sz="1150" b="1" kern="0" spc="16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fast</a:t>
            </a:r>
            <a:r>
              <a:rPr sz="1150" b="1" kern="0" spc="5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and</a:t>
            </a:r>
            <a:r>
              <a:rPr sz="1150" b="1" kern="0" spc="8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5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loose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,</a:t>
            </a:r>
            <a:r>
              <a:rPr sz="1150" kern="0" spc="1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lacking</a:t>
            </a:r>
            <a:r>
              <a:rPr sz="1150" kern="0" spc="114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15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cybersecurity</a:t>
            </a:r>
            <a:endParaRPr sz="115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73" name="object 19">
            <a:extLst>
              <a:ext uri="{FF2B5EF4-FFF2-40B4-BE49-F238E27FC236}">
                <a16:creationId xmlns:a16="http://schemas.microsoft.com/office/drawing/2014/main" id="{2E9B5F4B-A348-69CF-C764-84C370E3F553}"/>
              </a:ext>
            </a:extLst>
          </p:cNvPr>
          <p:cNvGrpSpPr/>
          <p:nvPr/>
        </p:nvGrpSpPr>
        <p:grpSpPr>
          <a:xfrm>
            <a:off x="6369303" y="964691"/>
            <a:ext cx="5197475" cy="1645920"/>
            <a:chOff x="6369303" y="964691"/>
            <a:chExt cx="5197475" cy="1645920"/>
          </a:xfrm>
        </p:grpSpPr>
        <p:sp>
          <p:nvSpPr>
            <p:cNvPr id="74" name="object 20">
              <a:extLst>
                <a:ext uri="{FF2B5EF4-FFF2-40B4-BE49-F238E27FC236}">
                  <a16:creationId xmlns:a16="http://schemas.microsoft.com/office/drawing/2014/main" id="{B182D55D-7CF4-3940-6D3A-675D2817667F}"/>
                </a:ext>
              </a:extLst>
            </p:cNvPr>
            <p:cNvSpPr/>
            <p:nvPr/>
          </p:nvSpPr>
          <p:spPr>
            <a:xfrm>
              <a:off x="6375653" y="1090421"/>
              <a:ext cx="5184775" cy="1513840"/>
            </a:xfrm>
            <a:custGeom>
              <a:avLst/>
              <a:gdLst/>
              <a:ahLst/>
              <a:cxnLst/>
              <a:rect l="l" t="t" r="r" b="b"/>
              <a:pathLst>
                <a:path w="5184775" h="1513839">
                  <a:moveTo>
                    <a:pt x="0" y="1513331"/>
                  </a:moveTo>
                  <a:lnTo>
                    <a:pt x="5184648" y="1513331"/>
                  </a:lnTo>
                  <a:lnTo>
                    <a:pt x="5184648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bject 21">
              <a:extLst>
                <a:ext uri="{FF2B5EF4-FFF2-40B4-BE49-F238E27FC236}">
                  <a16:creationId xmlns:a16="http://schemas.microsoft.com/office/drawing/2014/main" id="{C3F5B792-980D-23B8-13A3-8FD39DC399C3}"/>
                </a:ext>
              </a:extLst>
            </p:cNvPr>
            <p:cNvSpPr/>
            <p:nvPr/>
          </p:nvSpPr>
          <p:spPr>
            <a:xfrm>
              <a:off x="6611111" y="964691"/>
              <a:ext cx="2954020" cy="247015"/>
            </a:xfrm>
            <a:custGeom>
              <a:avLst/>
              <a:gdLst/>
              <a:ahLst/>
              <a:cxnLst/>
              <a:rect l="l" t="t" r="r" b="b"/>
              <a:pathLst>
                <a:path w="2954020" h="247015">
                  <a:moveTo>
                    <a:pt x="2953511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953511" y="246887"/>
                  </a:lnTo>
                  <a:lnTo>
                    <a:pt x="2953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object 22">
            <a:extLst>
              <a:ext uri="{FF2B5EF4-FFF2-40B4-BE49-F238E27FC236}">
                <a16:creationId xmlns:a16="http://schemas.microsoft.com/office/drawing/2014/main" id="{D98B88BC-71C3-22DC-13CA-4D92A5F4A5B8}"/>
              </a:ext>
            </a:extLst>
          </p:cNvPr>
          <p:cNvSpPr txBox="1"/>
          <p:nvPr/>
        </p:nvSpPr>
        <p:spPr>
          <a:xfrm>
            <a:off x="1429892" y="954989"/>
            <a:ext cx="8011159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5764530" algn="l"/>
              </a:tabLst>
            </a:pPr>
            <a:r>
              <a:rPr sz="1550" b="1" kern="0" dirty="0">
                <a:solidFill>
                  <a:srgbClr val="1C2231"/>
                </a:solidFill>
                <a:latin typeface="Arial"/>
                <a:cs typeface="Arial"/>
              </a:rPr>
              <a:t>Artificial</a:t>
            </a:r>
            <a:r>
              <a:rPr sz="1550" b="1" kern="0" spc="225" dirty="0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sz="1550" b="1" kern="0" dirty="0">
                <a:solidFill>
                  <a:srgbClr val="1C2231"/>
                </a:solidFill>
                <a:latin typeface="Arial"/>
                <a:cs typeface="Arial"/>
              </a:rPr>
              <a:t>Intelligence</a:t>
            </a:r>
            <a:r>
              <a:rPr sz="1550" b="1" kern="0" spc="215" dirty="0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sz="1550" b="1" kern="0" spc="-20" dirty="0">
                <a:solidFill>
                  <a:srgbClr val="1C2231"/>
                </a:solidFill>
                <a:latin typeface="Arial"/>
                <a:cs typeface="Arial"/>
              </a:rPr>
              <a:t>(AI)</a:t>
            </a:r>
            <a:r>
              <a:rPr sz="1550" b="1" kern="0" dirty="0">
                <a:solidFill>
                  <a:srgbClr val="1C2231"/>
                </a:solidFill>
                <a:latin typeface="Arial"/>
                <a:cs typeface="Arial"/>
              </a:rPr>
              <a:t>	</a:t>
            </a:r>
            <a:r>
              <a:rPr sz="2325" b="1" kern="0" baseline="1792" dirty="0">
                <a:solidFill>
                  <a:srgbClr val="1C2231"/>
                </a:solidFill>
                <a:latin typeface="Arial"/>
                <a:cs typeface="Arial"/>
              </a:rPr>
              <a:t>Internet-of-Things</a:t>
            </a:r>
            <a:r>
              <a:rPr sz="2325" b="1" kern="0" spc="592" baseline="1792" dirty="0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sz="2325" b="1" kern="0" spc="-15" baseline="1792" dirty="0">
                <a:solidFill>
                  <a:srgbClr val="1C2231"/>
                </a:solidFill>
                <a:latin typeface="Arial"/>
                <a:cs typeface="Arial"/>
              </a:rPr>
              <a:t>(IoT)</a:t>
            </a:r>
            <a:endParaRPr sz="2325" kern="0" baseline="1792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77" name="object 23">
            <a:extLst>
              <a:ext uri="{FF2B5EF4-FFF2-40B4-BE49-F238E27FC236}">
                <a16:creationId xmlns:a16="http://schemas.microsoft.com/office/drawing/2014/main" id="{ED10AB4A-813F-D99F-802C-FE236CE57753}"/>
              </a:ext>
            </a:extLst>
          </p:cNvPr>
          <p:cNvGrpSpPr/>
          <p:nvPr/>
        </p:nvGrpSpPr>
        <p:grpSpPr>
          <a:xfrm>
            <a:off x="612648" y="915577"/>
            <a:ext cx="6459855" cy="5011420"/>
            <a:chOff x="612648" y="915577"/>
            <a:chExt cx="6459855" cy="5011420"/>
          </a:xfrm>
        </p:grpSpPr>
        <p:sp>
          <p:nvSpPr>
            <p:cNvPr id="78" name="object 24">
              <a:extLst>
                <a:ext uri="{FF2B5EF4-FFF2-40B4-BE49-F238E27FC236}">
                  <a16:creationId xmlns:a16="http://schemas.microsoft.com/office/drawing/2014/main" id="{E1264FF3-2A3B-55A3-E184-AFB500C42740}"/>
                </a:ext>
              </a:extLst>
            </p:cNvPr>
            <p:cNvSpPr/>
            <p:nvPr/>
          </p:nvSpPr>
          <p:spPr>
            <a:xfrm>
              <a:off x="6713251" y="915577"/>
              <a:ext cx="359410" cy="337185"/>
            </a:xfrm>
            <a:custGeom>
              <a:avLst/>
              <a:gdLst/>
              <a:ahLst/>
              <a:cxnLst/>
              <a:rect l="l" t="t" r="r" b="b"/>
              <a:pathLst>
                <a:path w="359409" h="337184">
                  <a:moveTo>
                    <a:pt x="222228" y="225777"/>
                  </a:moveTo>
                  <a:lnTo>
                    <a:pt x="208514" y="225777"/>
                  </a:lnTo>
                  <a:lnTo>
                    <a:pt x="260565" y="277412"/>
                  </a:lnTo>
                  <a:lnTo>
                    <a:pt x="253628" y="290019"/>
                  </a:lnTo>
                  <a:lnTo>
                    <a:pt x="265014" y="328377"/>
                  </a:lnTo>
                  <a:lnTo>
                    <a:pt x="291618" y="336728"/>
                  </a:lnTo>
                  <a:lnTo>
                    <a:pt x="305059" y="332916"/>
                  </a:lnTo>
                  <a:lnTo>
                    <a:pt x="312414" y="327109"/>
                  </a:lnTo>
                  <a:lnTo>
                    <a:pt x="288404" y="327109"/>
                  </a:lnTo>
                  <a:lnTo>
                    <a:pt x="278017" y="325028"/>
                  </a:lnTo>
                  <a:lnTo>
                    <a:pt x="269532" y="319353"/>
                  </a:lnTo>
                  <a:lnTo>
                    <a:pt x="263810" y="310936"/>
                  </a:lnTo>
                  <a:lnTo>
                    <a:pt x="261711" y="300629"/>
                  </a:lnTo>
                  <a:lnTo>
                    <a:pt x="263809" y="290326"/>
                  </a:lnTo>
                  <a:lnTo>
                    <a:pt x="269527" y="281912"/>
                  </a:lnTo>
                  <a:lnTo>
                    <a:pt x="278006" y="276237"/>
                  </a:lnTo>
                  <a:lnTo>
                    <a:pt x="288404" y="274149"/>
                  </a:lnTo>
                  <a:lnTo>
                    <a:pt x="312862" y="274149"/>
                  </a:lnTo>
                  <a:lnTo>
                    <a:pt x="311943" y="273004"/>
                  </a:lnTo>
                  <a:lnTo>
                    <a:pt x="308404" y="270927"/>
                  </a:lnTo>
                  <a:lnTo>
                    <a:pt x="267764" y="270927"/>
                  </a:lnTo>
                  <a:lnTo>
                    <a:pt x="222228" y="225777"/>
                  </a:lnTo>
                  <a:close/>
                </a:path>
                <a:path w="359409" h="337184">
                  <a:moveTo>
                    <a:pt x="63361" y="265103"/>
                  </a:moveTo>
                  <a:lnTo>
                    <a:pt x="34192" y="293345"/>
                  </a:lnTo>
                  <a:lnTo>
                    <a:pt x="34034" y="307221"/>
                  </a:lnTo>
                  <a:lnTo>
                    <a:pt x="39132" y="320142"/>
                  </a:lnTo>
                  <a:lnTo>
                    <a:pt x="49187" y="330490"/>
                  </a:lnTo>
                  <a:lnTo>
                    <a:pt x="62502" y="336157"/>
                  </a:lnTo>
                  <a:lnTo>
                    <a:pt x="76489" y="336314"/>
                  </a:lnTo>
                  <a:lnTo>
                    <a:pt x="89515" y="331256"/>
                  </a:lnTo>
                  <a:lnTo>
                    <a:pt x="93853" y="327109"/>
                  </a:lnTo>
                  <a:lnTo>
                    <a:pt x="70013" y="327109"/>
                  </a:lnTo>
                  <a:lnTo>
                    <a:pt x="59623" y="325028"/>
                  </a:lnTo>
                  <a:lnTo>
                    <a:pt x="51138" y="319353"/>
                  </a:lnTo>
                  <a:lnTo>
                    <a:pt x="45418" y="310936"/>
                  </a:lnTo>
                  <a:lnTo>
                    <a:pt x="43320" y="300629"/>
                  </a:lnTo>
                  <a:lnTo>
                    <a:pt x="45417" y="290326"/>
                  </a:lnTo>
                  <a:lnTo>
                    <a:pt x="51132" y="281912"/>
                  </a:lnTo>
                  <a:lnTo>
                    <a:pt x="59612" y="276237"/>
                  </a:lnTo>
                  <a:lnTo>
                    <a:pt x="70013" y="274149"/>
                  </a:lnTo>
                  <a:lnTo>
                    <a:pt x="101137" y="274149"/>
                  </a:lnTo>
                  <a:lnTo>
                    <a:pt x="104385" y="270927"/>
                  </a:lnTo>
                  <a:lnTo>
                    <a:pt x="90661" y="270927"/>
                  </a:lnTo>
                  <a:lnTo>
                    <a:pt x="77347" y="265260"/>
                  </a:lnTo>
                  <a:lnTo>
                    <a:pt x="63361" y="265103"/>
                  </a:lnTo>
                  <a:close/>
                </a:path>
                <a:path w="359409" h="337184">
                  <a:moveTo>
                    <a:pt x="101137" y="274149"/>
                  </a:moveTo>
                  <a:lnTo>
                    <a:pt x="70013" y="274149"/>
                  </a:lnTo>
                  <a:lnTo>
                    <a:pt x="80413" y="276237"/>
                  </a:lnTo>
                  <a:lnTo>
                    <a:pt x="88891" y="281912"/>
                  </a:lnTo>
                  <a:lnTo>
                    <a:pt x="94605" y="290326"/>
                  </a:lnTo>
                  <a:lnTo>
                    <a:pt x="96701" y="300629"/>
                  </a:lnTo>
                  <a:lnTo>
                    <a:pt x="94680" y="310520"/>
                  </a:lnTo>
                  <a:lnTo>
                    <a:pt x="94593" y="310936"/>
                  </a:lnTo>
                  <a:lnTo>
                    <a:pt x="88863" y="319353"/>
                  </a:lnTo>
                  <a:lnTo>
                    <a:pt x="80357" y="325028"/>
                  </a:lnTo>
                  <a:lnTo>
                    <a:pt x="70013" y="327109"/>
                  </a:lnTo>
                  <a:lnTo>
                    <a:pt x="93853" y="327109"/>
                  </a:lnTo>
                  <a:lnTo>
                    <a:pt x="99950" y="321281"/>
                  </a:lnTo>
                  <a:lnTo>
                    <a:pt x="105051" y="310520"/>
                  </a:lnTo>
                  <a:lnTo>
                    <a:pt x="106370" y="298995"/>
                  </a:lnTo>
                  <a:lnTo>
                    <a:pt x="103953" y="287646"/>
                  </a:lnTo>
                  <a:lnTo>
                    <a:pt x="97846" y="277412"/>
                  </a:lnTo>
                  <a:lnTo>
                    <a:pt x="101137" y="274149"/>
                  </a:lnTo>
                  <a:close/>
                </a:path>
                <a:path w="359409" h="337184">
                  <a:moveTo>
                    <a:pt x="312862" y="274149"/>
                  </a:moveTo>
                  <a:lnTo>
                    <a:pt x="288404" y="274149"/>
                  </a:lnTo>
                  <a:lnTo>
                    <a:pt x="298790" y="276237"/>
                  </a:lnTo>
                  <a:lnTo>
                    <a:pt x="307271" y="281912"/>
                  </a:lnTo>
                  <a:lnTo>
                    <a:pt x="312993" y="290326"/>
                  </a:lnTo>
                  <a:lnTo>
                    <a:pt x="315097" y="300629"/>
                  </a:lnTo>
                  <a:lnTo>
                    <a:pt x="313085" y="310520"/>
                  </a:lnTo>
                  <a:lnTo>
                    <a:pt x="313001" y="310936"/>
                  </a:lnTo>
                  <a:lnTo>
                    <a:pt x="307282" y="319353"/>
                  </a:lnTo>
                  <a:lnTo>
                    <a:pt x="298797" y="325028"/>
                  </a:lnTo>
                  <a:lnTo>
                    <a:pt x="288404" y="327109"/>
                  </a:lnTo>
                  <a:lnTo>
                    <a:pt x="312414" y="327109"/>
                  </a:lnTo>
                  <a:lnTo>
                    <a:pt x="316391" y="323969"/>
                  </a:lnTo>
                  <a:lnTo>
                    <a:pt x="323331" y="311363"/>
                  </a:lnTo>
                  <a:lnTo>
                    <a:pt x="324809" y="297573"/>
                  </a:lnTo>
                  <a:lnTo>
                    <a:pt x="320966" y="284241"/>
                  </a:lnTo>
                  <a:lnTo>
                    <a:pt x="312862" y="274149"/>
                  </a:lnTo>
                  <a:close/>
                </a:path>
                <a:path w="359409" h="337184">
                  <a:moveTo>
                    <a:pt x="93814" y="149974"/>
                  </a:moveTo>
                  <a:lnTo>
                    <a:pt x="67668" y="149974"/>
                  </a:lnTo>
                  <a:lnTo>
                    <a:pt x="132235" y="175611"/>
                  </a:lnTo>
                  <a:lnTo>
                    <a:pt x="130680" y="187236"/>
                  </a:lnTo>
                  <a:lnTo>
                    <a:pt x="132007" y="198720"/>
                  </a:lnTo>
                  <a:lnTo>
                    <a:pt x="136091" y="209549"/>
                  </a:lnTo>
                  <a:lnTo>
                    <a:pt x="142806" y="219210"/>
                  </a:lnTo>
                  <a:lnTo>
                    <a:pt x="90661" y="270927"/>
                  </a:lnTo>
                  <a:lnTo>
                    <a:pt x="104385" y="270927"/>
                  </a:lnTo>
                  <a:lnTo>
                    <a:pt x="149911" y="225777"/>
                  </a:lnTo>
                  <a:lnTo>
                    <a:pt x="178071" y="225777"/>
                  </a:lnTo>
                  <a:lnTo>
                    <a:pt x="164096" y="222976"/>
                  </a:lnTo>
                  <a:lnTo>
                    <a:pt x="151755" y="214720"/>
                  </a:lnTo>
                  <a:lnTo>
                    <a:pt x="143432" y="202477"/>
                  </a:lnTo>
                  <a:lnTo>
                    <a:pt x="140380" y="187487"/>
                  </a:lnTo>
                  <a:lnTo>
                    <a:pt x="143432" y="172493"/>
                  </a:lnTo>
                  <a:lnTo>
                    <a:pt x="147467" y="166557"/>
                  </a:lnTo>
                  <a:lnTo>
                    <a:pt x="135601" y="166557"/>
                  </a:lnTo>
                  <a:lnTo>
                    <a:pt x="93814" y="149974"/>
                  </a:lnTo>
                  <a:close/>
                </a:path>
                <a:path w="359409" h="337184">
                  <a:moveTo>
                    <a:pt x="290202" y="264560"/>
                  </a:moveTo>
                  <a:lnTo>
                    <a:pt x="278597" y="265870"/>
                  </a:lnTo>
                  <a:lnTo>
                    <a:pt x="267764" y="270927"/>
                  </a:lnTo>
                  <a:lnTo>
                    <a:pt x="308404" y="270927"/>
                  </a:lnTo>
                  <a:lnTo>
                    <a:pt x="301633" y="266953"/>
                  </a:lnTo>
                  <a:lnTo>
                    <a:pt x="290202" y="264560"/>
                  </a:lnTo>
                  <a:close/>
                </a:path>
                <a:path w="359409" h="337184">
                  <a:moveTo>
                    <a:pt x="178071" y="225777"/>
                  </a:moveTo>
                  <a:lnTo>
                    <a:pt x="149911" y="225777"/>
                  </a:lnTo>
                  <a:lnTo>
                    <a:pt x="163929" y="233172"/>
                  </a:lnTo>
                  <a:lnTo>
                    <a:pt x="179213" y="235637"/>
                  </a:lnTo>
                  <a:lnTo>
                    <a:pt x="194497" y="233172"/>
                  </a:lnTo>
                  <a:lnTo>
                    <a:pt x="208083" y="226004"/>
                  </a:lnTo>
                  <a:lnTo>
                    <a:pt x="179206" y="226004"/>
                  </a:lnTo>
                  <a:lnTo>
                    <a:pt x="178071" y="225777"/>
                  </a:lnTo>
                  <a:close/>
                </a:path>
                <a:path w="359409" h="337184">
                  <a:moveTo>
                    <a:pt x="207996" y="148971"/>
                  </a:moveTo>
                  <a:lnTo>
                    <a:pt x="179206" y="148971"/>
                  </a:lnTo>
                  <a:lnTo>
                    <a:pt x="194321" y="151997"/>
                  </a:lnTo>
                  <a:lnTo>
                    <a:pt x="206662" y="160250"/>
                  </a:lnTo>
                  <a:lnTo>
                    <a:pt x="214982" y="172493"/>
                  </a:lnTo>
                  <a:lnTo>
                    <a:pt x="217981" y="187237"/>
                  </a:lnTo>
                  <a:lnTo>
                    <a:pt x="218032" y="187488"/>
                  </a:lnTo>
                  <a:lnTo>
                    <a:pt x="214971" y="202477"/>
                  </a:lnTo>
                  <a:lnTo>
                    <a:pt x="206637" y="214720"/>
                  </a:lnTo>
                  <a:lnTo>
                    <a:pt x="194257" y="222976"/>
                  </a:lnTo>
                  <a:lnTo>
                    <a:pt x="179206" y="226004"/>
                  </a:lnTo>
                  <a:lnTo>
                    <a:pt x="208083" y="226004"/>
                  </a:lnTo>
                  <a:lnTo>
                    <a:pt x="208514" y="225777"/>
                  </a:lnTo>
                  <a:lnTo>
                    <a:pt x="222228" y="225777"/>
                  </a:lnTo>
                  <a:lnTo>
                    <a:pt x="215605" y="219210"/>
                  </a:lnTo>
                  <a:lnTo>
                    <a:pt x="222319" y="209549"/>
                  </a:lnTo>
                  <a:lnTo>
                    <a:pt x="226400" y="198720"/>
                  </a:lnTo>
                  <a:lnTo>
                    <a:pt x="227698" y="187488"/>
                  </a:lnTo>
                  <a:lnTo>
                    <a:pt x="227727" y="187237"/>
                  </a:lnTo>
                  <a:lnTo>
                    <a:pt x="226175" y="175612"/>
                  </a:lnTo>
                  <a:lnTo>
                    <a:pt x="248989" y="166557"/>
                  </a:lnTo>
                  <a:lnTo>
                    <a:pt x="222845" y="166557"/>
                  </a:lnTo>
                  <a:lnTo>
                    <a:pt x="216049" y="156230"/>
                  </a:lnTo>
                  <a:lnTo>
                    <a:pt x="207996" y="148971"/>
                  </a:lnTo>
                  <a:close/>
                </a:path>
                <a:path w="359409" h="337184">
                  <a:moveTo>
                    <a:pt x="302915" y="149974"/>
                  </a:moveTo>
                  <a:lnTo>
                    <a:pt x="290777" y="149974"/>
                  </a:lnTo>
                  <a:lnTo>
                    <a:pt x="296600" y="157581"/>
                  </a:lnTo>
                  <a:lnTo>
                    <a:pt x="304095" y="163324"/>
                  </a:lnTo>
                  <a:lnTo>
                    <a:pt x="313125" y="167079"/>
                  </a:lnTo>
                  <a:lnTo>
                    <a:pt x="313749" y="167079"/>
                  </a:lnTo>
                  <a:lnTo>
                    <a:pt x="322377" y="168229"/>
                  </a:lnTo>
                  <a:lnTo>
                    <a:pt x="336633" y="165444"/>
                  </a:lnTo>
                  <a:lnTo>
                    <a:pt x="346975" y="158600"/>
                  </a:lnTo>
                  <a:lnTo>
                    <a:pt x="322377" y="158600"/>
                  </a:lnTo>
                  <a:lnTo>
                    <a:pt x="311990" y="156518"/>
                  </a:lnTo>
                  <a:lnTo>
                    <a:pt x="303505" y="150842"/>
                  </a:lnTo>
                  <a:lnTo>
                    <a:pt x="302915" y="149974"/>
                  </a:lnTo>
                  <a:close/>
                </a:path>
                <a:path w="359409" h="337184">
                  <a:moveTo>
                    <a:pt x="30571" y="96378"/>
                  </a:moveTo>
                  <a:lnTo>
                    <a:pt x="17431" y="101035"/>
                  </a:lnTo>
                  <a:lnTo>
                    <a:pt x="7010" y="110242"/>
                  </a:lnTo>
                  <a:lnTo>
                    <a:pt x="734" y="123159"/>
                  </a:lnTo>
                  <a:lnTo>
                    <a:pt x="0" y="137480"/>
                  </a:lnTo>
                  <a:lnTo>
                    <a:pt x="4695" y="150515"/>
                  </a:lnTo>
                  <a:lnTo>
                    <a:pt x="13976" y="160852"/>
                  </a:lnTo>
                  <a:lnTo>
                    <a:pt x="26997" y="167079"/>
                  </a:lnTo>
                  <a:lnTo>
                    <a:pt x="38908" y="168090"/>
                  </a:lnTo>
                  <a:lnTo>
                    <a:pt x="49765" y="165444"/>
                  </a:lnTo>
                  <a:lnTo>
                    <a:pt x="50049" y="165444"/>
                  </a:lnTo>
                  <a:lnTo>
                    <a:pt x="60096" y="159165"/>
                  </a:lnTo>
                  <a:lnTo>
                    <a:pt x="60559" y="158600"/>
                  </a:lnTo>
                  <a:lnTo>
                    <a:pt x="36040" y="158600"/>
                  </a:lnTo>
                  <a:lnTo>
                    <a:pt x="25649" y="156518"/>
                  </a:lnTo>
                  <a:lnTo>
                    <a:pt x="17165" y="150841"/>
                  </a:lnTo>
                  <a:lnTo>
                    <a:pt x="11445" y="142424"/>
                  </a:lnTo>
                  <a:lnTo>
                    <a:pt x="9347" y="132120"/>
                  </a:lnTo>
                  <a:lnTo>
                    <a:pt x="11443" y="121817"/>
                  </a:lnTo>
                  <a:lnTo>
                    <a:pt x="17158" y="113403"/>
                  </a:lnTo>
                  <a:lnTo>
                    <a:pt x="25638" y="107727"/>
                  </a:lnTo>
                  <a:lnTo>
                    <a:pt x="36040" y="105639"/>
                  </a:lnTo>
                  <a:lnTo>
                    <a:pt x="60097" y="105639"/>
                  </a:lnTo>
                  <a:lnTo>
                    <a:pt x="58026" y="103334"/>
                  </a:lnTo>
                  <a:lnTo>
                    <a:pt x="45006" y="97107"/>
                  </a:lnTo>
                  <a:lnTo>
                    <a:pt x="30571" y="96378"/>
                  </a:lnTo>
                  <a:close/>
                </a:path>
                <a:path w="359409" h="337184">
                  <a:moveTo>
                    <a:pt x="174352" y="0"/>
                  </a:moveTo>
                  <a:lnTo>
                    <a:pt x="160692" y="4687"/>
                  </a:lnTo>
                  <a:lnTo>
                    <a:pt x="150268" y="13887"/>
                  </a:lnTo>
                  <a:lnTo>
                    <a:pt x="144080" y="26294"/>
                  </a:lnTo>
                  <a:lnTo>
                    <a:pt x="143130" y="40602"/>
                  </a:lnTo>
                  <a:lnTo>
                    <a:pt x="146651" y="51936"/>
                  </a:lnTo>
                  <a:lnTo>
                    <a:pt x="153473" y="61320"/>
                  </a:lnTo>
                  <a:lnTo>
                    <a:pt x="162930" y="68089"/>
                  </a:lnTo>
                  <a:lnTo>
                    <a:pt x="174352" y="71576"/>
                  </a:lnTo>
                  <a:lnTo>
                    <a:pt x="174352" y="139582"/>
                  </a:lnTo>
                  <a:lnTo>
                    <a:pt x="162213" y="142424"/>
                  </a:lnTo>
                  <a:lnTo>
                    <a:pt x="151429" y="148065"/>
                  </a:lnTo>
                  <a:lnTo>
                    <a:pt x="142367" y="156230"/>
                  </a:lnTo>
                  <a:lnTo>
                    <a:pt x="135558" y="166557"/>
                  </a:lnTo>
                  <a:lnTo>
                    <a:pt x="147467" y="166557"/>
                  </a:lnTo>
                  <a:lnTo>
                    <a:pt x="151755" y="160250"/>
                  </a:lnTo>
                  <a:lnTo>
                    <a:pt x="164096" y="151997"/>
                  </a:lnTo>
                  <a:lnTo>
                    <a:pt x="179206" y="148971"/>
                  </a:lnTo>
                  <a:lnTo>
                    <a:pt x="207996" y="148971"/>
                  </a:lnTo>
                  <a:lnTo>
                    <a:pt x="206991" y="148065"/>
                  </a:lnTo>
                  <a:lnTo>
                    <a:pt x="196206" y="142424"/>
                  </a:lnTo>
                  <a:lnTo>
                    <a:pt x="184059" y="139582"/>
                  </a:lnTo>
                  <a:lnTo>
                    <a:pt x="184059" y="71576"/>
                  </a:lnTo>
                  <a:lnTo>
                    <a:pt x="197721" y="66889"/>
                  </a:lnTo>
                  <a:lnTo>
                    <a:pt x="202913" y="62308"/>
                  </a:lnTo>
                  <a:lnTo>
                    <a:pt x="179206" y="62308"/>
                  </a:lnTo>
                  <a:lnTo>
                    <a:pt x="168850" y="60226"/>
                  </a:lnTo>
                  <a:lnTo>
                    <a:pt x="160351" y="54550"/>
                  </a:lnTo>
                  <a:lnTo>
                    <a:pt x="154624" y="46132"/>
                  </a:lnTo>
                  <a:lnTo>
                    <a:pt x="152513" y="35828"/>
                  </a:lnTo>
                  <a:lnTo>
                    <a:pt x="154611" y="25518"/>
                  </a:lnTo>
                  <a:lnTo>
                    <a:pt x="160333" y="17101"/>
                  </a:lnTo>
                  <a:lnTo>
                    <a:pt x="168818" y="11428"/>
                  </a:lnTo>
                  <a:lnTo>
                    <a:pt x="179206" y="9348"/>
                  </a:lnTo>
                  <a:lnTo>
                    <a:pt x="203320" y="9348"/>
                  </a:lnTo>
                  <a:lnTo>
                    <a:pt x="201283" y="7076"/>
                  </a:lnTo>
                  <a:lnTo>
                    <a:pt x="188776" y="937"/>
                  </a:lnTo>
                  <a:lnTo>
                    <a:pt x="174352" y="0"/>
                  </a:lnTo>
                  <a:close/>
                </a:path>
                <a:path w="359409" h="337184">
                  <a:moveTo>
                    <a:pt x="322741" y="95649"/>
                  </a:moveTo>
                  <a:lnTo>
                    <a:pt x="288925" y="117652"/>
                  </a:lnTo>
                  <a:lnTo>
                    <a:pt x="285964" y="134888"/>
                  </a:lnTo>
                  <a:lnTo>
                    <a:pt x="286288" y="137481"/>
                  </a:lnTo>
                  <a:lnTo>
                    <a:pt x="286355" y="138018"/>
                  </a:lnTo>
                  <a:lnTo>
                    <a:pt x="287150" y="141040"/>
                  </a:lnTo>
                  <a:lnTo>
                    <a:pt x="222845" y="166557"/>
                  </a:lnTo>
                  <a:lnTo>
                    <a:pt x="248989" y="166557"/>
                  </a:lnTo>
                  <a:lnTo>
                    <a:pt x="290777" y="149974"/>
                  </a:lnTo>
                  <a:lnTo>
                    <a:pt x="302915" y="149974"/>
                  </a:lnTo>
                  <a:lnTo>
                    <a:pt x="297783" y="142424"/>
                  </a:lnTo>
                  <a:lnTo>
                    <a:pt x="322377" y="105640"/>
                  </a:lnTo>
                  <a:lnTo>
                    <a:pt x="347414" y="105640"/>
                  </a:lnTo>
                  <a:lnTo>
                    <a:pt x="336961" y="98574"/>
                  </a:lnTo>
                  <a:lnTo>
                    <a:pt x="322741" y="95649"/>
                  </a:lnTo>
                  <a:close/>
                </a:path>
                <a:path w="359409" h="337184">
                  <a:moveTo>
                    <a:pt x="60097" y="105639"/>
                  </a:moveTo>
                  <a:lnTo>
                    <a:pt x="36040" y="105639"/>
                  </a:lnTo>
                  <a:lnTo>
                    <a:pt x="46441" y="107727"/>
                  </a:lnTo>
                  <a:lnTo>
                    <a:pt x="54921" y="113403"/>
                  </a:lnTo>
                  <a:lnTo>
                    <a:pt x="60637" y="121817"/>
                  </a:lnTo>
                  <a:lnTo>
                    <a:pt x="62659" y="131759"/>
                  </a:lnTo>
                  <a:lnTo>
                    <a:pt x="62733" y="132120"/>
                  </a:lnTo>
                  <a:lnTo>
                    <a:pt x="60626" y="142424"/>
                  </a:lnTo>
                  <a:lnTo>
                    <a:pt x="54899" y="150841"/>
                  </a:lnTo>
                  <a:lnTo>
                    <a:pt x="46397" y="156518"/>
                  </a:lnTo>
                  <a:lnTo>
                    <a:pt x="36040" y="158600"/>
                  </a:lnTo>
                  <a:lnTo>
                    <a:pt x="60559" y="158600"/>
                  </a:lnTo>
                  <a:lnTo>
                    <a:pt x="67624" y="149974"/>
                  </a:lnTo>
                  <a:lnTo>
                    <a:pt x="93814" y="149974"/>
                  </a:lnTo>
                  <a:lnTo>
                    <a:pt x="71303" y="141040"/>
                  </a:lnTo>
                  <a:lnTo>
                    <a:pt x="71423" y="138018"/>
                  </a:lnTo>
                  <a:lnTo>
                    <a:pt x="72003" y="126705"/>
                  </a:lnTo>
                  <a:lnTo>
                    <a:pt x="67307" y="113670"/>
                  </a:lnTo>
                  <a:lnTo>
                    <a:pt x="60097" y="105639"/>
                  </a:lnTo>
                  <a:close/>
                </a:path>
                <a:path w="359409" h="337184">
                  <a:moveTo>
                    <a:pt x="347414" y="105640"/>
                  </a:moveTo>
                  <a:lnTo>
                    <a:pt x="322377" y="105640"/>
                  </a:lnTo>
                  <a:lnTo>
                    <a:pt x="332781" y="107727"/>
                  </a:lnTo>
                  <a:lnTo>
                    <a:pt x="341261" y="113403"/>
                  </a:lnTo>
                  <a:lnTo>
                    <a:pt x="346975" y="121817"/>
                  </a:lnTo>
                  <a:lnTo>
                    <a:pt x="348996" y="131759"/>
                  </a:lnTo>
                  <a:lnTo>
                    <a:pt x="349070" y="132120"/>
                  </a:lnTo>
                  <a:lnTo>
                    <a:pt x="346973" y="142424"/>
                  </a:lnTo>
                  <a:lnTo>
                    <a:pt x="341254" y="150842"/>
                  </a:lnTo>
                  <a:lnTo>
                    <a:pt x="332770" y="156518"/>
                  </a:lnTo>
                  <a:lnTo>
                    <a:pt x="322377" y="158600"/>
                  </a:lnTo>
                  <a:lnTo>
                    <a:pt x="346975" y="158600"/>
                  </a:lnTo>
                  <a:lnTo>
                    <a:pt x="348301" y="157722"/>
                  </a:lnTo>
                  <a:lnTo>
                    <a:pt x="356198" y="146227"/>
                  </a:lnTo>
                  <a:lnTo>
                    <a:pt x="359140" y="132120"/>
                  </a:lnTo>
                  <a:lnTo>
                    <a:pt x="356333" y="117979"/>
                  </a:lnTo>
                  <a:lnTo>
                    <a:pt x="348549" y="106407"/>
                  </a:lnTo>
                  <a:lnTo>
                    <a:pt x="347414" y="105640"/>
                  </a:lnTo>
                  <a:close/>
                </a:path>
                <a:path w="359409" h="337184">
                  <a:moveTo>
                    <a:pt x="203320" y="9348"/>
                  </a:moveTo>
                  <a:lnTo>
                    <a:pt x="179206" y="9348"/>
                  </a:lnTo>
                  <a:lnTo>
                    <a:pt x="189598" y="11428"/>
                  </a:lnTo>
                  <a:lnTo>
                    <a:pt x="198083" y="17101"/>
                  </a:lnTo>
                  <a:lnTo>
                    <a:pt x="203802" y="25518"/>
                  </a:lnTo>
                  <a:lnTo>
                    <a:pt x="205899" y="35828"/>
                  </a:lnTo>
                  <a:lnTo>
                    <a:pt x="203802" y="46132"/>
                  </a:lnTo>
                  <a:lnTo>
                    <a:pt x="198083" y="54550"/>
                  </a:lnTo>
                  <a:lnTo>
                    <a:pt x="189598" y="60226"/>
                  </a:lnTo>
                  <a:lnTo>
                    <a:pt x="179206" y="62308"/>
                  </a:lnTo>
                  <a:lnTo>
                    <a:pt x="202913" y="62308"/>
                  </a:lnTo>
                  <a:lnTo>
                    <a:pt x="208148" y="57689"/>
                  </a:lnTo>
                  <a:lnTo>
                    <a:pt x="214337" y="45282"/>
                  </a:lnTo>
                  <a:lnTo>
                    <a:pt x="215281" y="30973"/>
                  </a:lnTo>
                  <a:lnTo>
                    <a:pt x="210556" y="17420"/>
                  </a:lnTo>
                  <a:lnTo>
                    <a:pt x="203320" y="9348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3C50BC07-3257-D7DA-4B45-489339C7DA27}"/>
                </a:ext>
              </a:extLst>
            </p:cNvPr>
            <p:cNvSpPr/>
            <p:nvPr/>
          </p:nvSpPr>
          <p:spPr>
            <a:xfrm>
              <a:off x="2215134" y="1113282"/>
              <a:ext cx="3877945" cy="1508125"/>
            </a:xfrm>
            <a:custGeom>
              <a:avLst/>
              <a:gdLst/>
              <a:ahLst/>
              <a:cxnLst/>
              <a:rect l="l" t="t" r="r" b="b"/>
              <a:pathLst>
                <a:path w="3877945" h="1508125">
                  <a:moveTo>
                    <a:pt x="0" y="233171"/>
                  </a:moveTo>
                  <a:lnTo>
                    <a:pt x="0" y="965834"/>
                  </a:lnTo>
                </a:path>
                <a:path w="3877945" h="1508125">
                  <a:moveTo>
                    <a:pt x="2007108" y="233171"/>
                  </a:moveTo>
                  <a:lnTo>
                    <a:pt x="2007108" y="965834"/>
                  </a:lnTo>
                </a:path>
                <a:path w="3877945" h="1508125">
                  <a:moveTo>
                    <a:pt x="3877945" y="0"/>
                  </a:moveTo>
                  <a:lnTo>
                    <a:pt x="3872483" y="1507997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bject 26">
              <a:extLst>
                <a:ext uri="{FF2B5EF4-FFF2-40B4-BE49-F238E27FC236}">
                  <a16:creationId xmlns:a16="http://schemas.microsoft.com/office/drawing/2014/main" id="{34A71E33-661C-C27C-6631-C0173259E381}"/>
                </a:ext>
              </a:extLst>
            </p:cNvPr>
            <p:cNvSpPr/>
            <p:nvPr/>
          </p:nvSpPr>
          <p:spPr>
            <a:xfrm>
              <a:off x="612648" y="4311395"/>
              <a:ext cx="5257800" cy="1605280"/>
            </a:xfrm>
            <a:custGeom>
              <a:avLst/>
              <a:gdLst/>
              <a:ahLst/>
              <a:cxnLst/>
              <a:rect l="l" t="t" r="r" b="b"/>
              <a:pathLst>
                <a:path w="5257800" h="1605279">
                  <a:moveTo>
                    <a:pt x="5257800" y="0"/>
                  </a:moveTo>
                  <a:lnTo>
                    <a:pt x="0" y="0"/>
                  </a:lnTo>
                  <a:lnTo>
                    <a:pt x="0" y="1604771"/>
                  </a:lnTo>
                  <a:lnTo>
                    <a:pt x="5257800" y="1604771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bject 27">
              <a:extLst>
                <a:ext uri="{FF2B5EF4-FFF2-40B4-BE49-F238E27FC236}">
                  <a16:creationId xmlns:a16="http://schemas.microsoft.com/office/drawing/2014/main" id="{A7B23050-95E8-AAFC-ECCC-4E81CD29BE90}"/>
                </a:ext>
              </a:extLst>
            </p:cNvPr>
            <p:cNvSpPr/>
            <p:nvPr/>
          </p:nvSpPr>
          <p:spPr>
            <a:xfrm>
              <a:off x="6078474" y="4313682"/>
              <a:ext cx="0" cy="1607185"/>
            </a:xfrm>
            <a:custGeom>
              <a:avLst/>
              <a:gdLst/>
              <a:ahLst/>
              <a:cxnLst/>
              <a:rect l="l" t="t" r="r" b="b"/>
              <a:pathLst>
                <a:path h="1607185">
                  <a:moveTo>
                    <a:pt x="0" y="1008126"/>
                  </a:moveTo>
                  <a:lnTo>
                    <a:pt x="0" y="1606702"/>
                  </a:lnTo>
                </a:path>
                <a:path h="1607185">
                  <a:moveTo>
                    <a:pt x="0" y="0"/>
                  </a:moveTo>
                  <a:lnTo>
                    <a:pt x="0" y="610362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2" name="object 28">
            <a:extLst>
              <a:ext uri="{FF2B5EF4-FFF2-40B4-BE49-F238E27FC236}">
                <a16:creationId xmlns:a16="http://schemas.microsoft.com/office/drawing/2014/main" id="{71ACC1D5-5302-8FF1-437A-969BAFC888F2}"/>
              </a:ext>
            </a:extLst>
          </p:cNvPr>
          <p:cNvSpPr txBox="1"/>
          <p:nvPr/>
        </p:nvSpPr>
        <p:spPr>
          <a:xfrm>
            <a:off x="5990335" y="4950409"/>
            <a:ext cx="20764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2000" kern="0" spc="-50" dirty="0">
                <a:solidFill>
                  <a:sysClr val="windowText" lastClr="000000"/>
                </a:solidFill>
                <a:latin typeface="Georgia"/>
                <a:cs typeface="Georgia"/>
              </a:rPr>
              <a:t>&amp;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</p:txBody>
      </p:sp>
      <p:sp>
        <p:nvSpPr>
          <p:cNvPr id="83" name="object 29">
            <a:extLst>
              <a:ext uri="{FF2B5EF4-FFF2-40B4-BE49-F238E27FC236}">
                <a16:creationId xmlns:a16="http://schemas.microsoft.com/office/drawing/2014/main" id="{1247F6AA-39E2-BE99-80A7-A959A2E52DFF}"/>
              </a:ext>
            </a:extLst>
          </p:cNvPr>
          <p:cNvSpPr txBox="1"/>
          <p:nvPr/>
        </p:nvSpPr>
        <p:spPr>
          <a:xfrm>
            <a:off x="644651" y="3236976"/>
            <a:ext cx="10890885" cy="348172"/>
          </a:xfrm>
          <a:prstGeom prst="rect">
            <a:avLst/>
          </a:prstGeom>
          <a:solidFill>
            <a:srgbClr val="FFFFFF">
              <a:alpha val="80783"/>
            </a:srgbClr>
          </a:solidFill>
        </p:spPr>
        <p:txBody>
          <a:bodyPr vert="horz" wrap="square" lIns="0" tIns="70485" rIns="0" bIns="0" rtlCol="0">
            <a:spAutoFit/>
          </a:bodyPr>
          <a:lstStyle/>
          <a:p>
            <a:pPr marL="445770" algn="ctr">
              <a:spcBef>
                <a:spcPts val="555"/>
              </a:spcBef>
            </a:pPr>
            <a:r>
              <a:rPr lang="en-US" b="1" kern="0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Digital First Principle while relying on Industry Experts for Decade+ AI Experience</a:t>
            </a:r>
            <a:endParaRPr kern="0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4" name="object 30">
            <a:extLst>
              <a:ext uri="{FF2B5EF4-FFF2-40B4-BE49-F238E27FC236}">
                <a16:creationId xmlns:a16="http://schemas.microsoft.com/office/drawing/2014/main" id="{79B3A6AD-41A0-F8A8-842F-E24678637768}"/>
              </a:ext>
            </a:extLst>
          </p:cNvPr>
          <p:cNvGrpSpPr/>
          <p:nvPr/>
        </p:nvGrpSpPr>
        <p:grpSpPr>
          <a:xfrm>
            <a:off x="2352294" y="1346453"/>
            <a:ext cx="7621524" cy="4366514"/>
            <a:chOff x="2352294" y="1346453"/>
            <a:chExt cx="7621524" cy="4366514"/>
          </a:xfrm>
        </p:grpSpPr>
        <p:sp>
          <p:nvSpPr>
            <p:cNvPr id="86" name="object 32">
              <a:extLst>
                <a:ext uri="{FF2B5EF4-FFF2-40B4-BE49-F238E27FC236}">
                  <a16:creationId xmlns:a16="http://schemas.microsoft.com/office/drawing/2014/main" id="{2DF4BDD1-A05E-41D4-184A-BF2632BF5EAB}"/>
                </a:ext>
              </a:extLst>
            </p:cNvPr>
            <p:cNvSpPr/>
            <p:nvPr/>
          </p:nvSpPr>
          <p:spPr>
            <a:xfrm>
              <a:off x="7962138" y="1346453"/>
              <a:ext cx="2011680" cy="732790"/>
            </a:xfrm>
            <a:custGeom>
              <a:avLst/>
              <a:gdLst/>
              <a:ahLst/>
              <a:cxnLst/>
              <a:rect l="l" t="t" r="r" b="b"/>
              <a:pathLst>
                <a:path w="2011679" h="732789">
                  <a:moveTo>
                    <a:pt x="0" y="0"/>
                  </a:moveTo>
                  <a:lnTo>
                    <a:pt x="0" y="732663"/>
                  </a:lnTo>
                </a:path>
                <a:path w="2011679" h="732789">
                  <a:moveTo>
                    <a:pt x="2011679" y="0"/>
                  </a:moveTo>
                  <a:lnTo>
                    <a:pt x="2011679" y="732663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bject 33">
              <a:extLst>
                <a:ext uri="{FF2B5EF4-FFF2-40B4-BE49-F238E27FC236}">
                  <a16:creationId xmlns:a16="http://schemas.microsoft.com/office/drawing/2014/main" id="{73EEBCE0-7A83-4ACC-27B4-2DECE4A82885}"/>
                </a:ext>
              </a:extLst>
            </p:cNvPr>
            <p:cNvSpPr/>
            <p:nvPr/>
          </p:nvSpPr>
          <p:spPr>
            <a:xfrm>
              <a:off x="2352294" y="4533137"/>
              <a:ext cx="0" cy="1179830"/>
            </a:xfrm>
            <a:custGeom>
              <a:avLst/>
              <a:gdLst/>
              <a:ahLst/>
              <a:cxnLst/>
              <a:rect l="l" t="t" r="r" b="b"/>
              <a:pathLst>
                <a:path h="1179829">
                  <a:moveTo>
                    <a:pt x="0" y="0"/>
                  </a:moveTo>
                  <a:lnTo>
                    <a:pt x="0" y="1179588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8" name="object 34">
            <a:extLst>
              <a:ext uri="{FF2B5EF4-FFF2-40B4-BE49-F238E27FC236}">
                <a16:creationId xmlns:a16="http://schemas.microsoft.com/office/drawing/2014/main" id="{22F2A985-7AFB-7A8E-8B0F-6A496DE0653B}"/>
              </a:ext>
            </a:extLst>
          </p:cNvPr>
          <p:cNvSpPr txBox="1"/>
          <p:nvPr/>
        </p:nvSpPr>
        <p:spPr>
          <a:xfrm>
            <a:off x="2317508" y="4516869"/>
            <a:ext cx="3257017" cy="1076577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00025">
              <a:spcBef>
                <a:spcPts val="1335"/>
              </a:spcBef>
            </a:pPr>
            <a:r>
              <a:rPr lang="en-US" b="1" kern="0" dirty="0">
                <a:solidFill>
                  <a:srgbClr val="FFFFFF"/>
                </a:solidFill>
                <a:latin typeface="Arial"/>
                <a:cs typeface="Arial"/>
              </a:rPr>
              <a:t>IBM OMS</a:t>
            </a:r>
            <a:endParaRPr lang="en-US" b="1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71475" indent="-171450">
              <a:spcBef>
                <a:spcPts val="1335"/>
              </a:spcBef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FFFFFF"/>
                </a:solidFill>
                <a:latin typeface="Arial MT"/>
                <a:cs typeface="Arial MT"/>
              </a:rPr>
              <a:t>Sterling OMS offers Sterling Inventory Visibility and Sterling Intelligent Promising which are key to addressing our raw materials issue</a:t>
            </a:r>
          </a:p>
        </p:txBody>
      </p:sp>
      <p:grpSp>
        <p:nvGrpSpPr>
          <p:cNvPr id="89" name="object 35">
            <a:extLst>
              <a:ext uri="{FF2B5EF4-FFF2-40B4-BE49-F238E27FC236}">
                <a16:creationId xmlns:a16="http://schemas.microsoft.com/office/drawing/2014/main" id="{D84779EA-C82D-0F16-91DC-DD39E76A2ED1}"/>
              </a:ext>
            </a:extLst>
          </p:cNvPr>
          <p:cNvGrpSpPr/>
          <p:nvPr/>
        </p:nvGrpSpPr>
        <p:grpSpPr>
          <a:xfrm>
            <a:off x="6291071" y="4311396"/>
            <a:ext cx="5262880" cy="1605280"/>
            <a:chOff x="6291071" y="4311396"/>
            <a:chExt cx="5262880" cy="1605280"/>
          </a:xfrm>
        </p:grpSpPr>
        <p:sp>
          <p:nvSpPr>
            <p:cNvPr id="90" name="object 36">
              <a:extLst>
                <a:ext uri="{FF2B5EF4-FFF2-40B4-BE49-F238E27FC236}">
                  <a16:creationId xmlns:a16="http://schemas.microsoft.com/office/drawing/2014/main" id="{E38E36EB-54D0-0FA0-45A2-4D492E8FBF44}"/>
                </a:ext>
              </a:extLst>
            </p:cNvPr>
            <p:cNvSpPr/>
            <p:nvPr/>
          </p:nvSpPr>
          <p:spPr>
            <a:xfrm>
              <a:off x="6291071" y="4311396"/>
              <a:ext cx="5262880" cy="1605280"/>
            </a:xfrm>
            <a:custGeom>
              <a:avLst/>
              <a:gdLst/>
              <a:ahLst/>
              <a:cxnLst/>
              <a:rect l="l" t="t" r="r" b="b"/>
              <a:pathLst>
                <a:path w="5262880" h="1605279">
                  <a:moveTo>
                    <a:pt x="5262372" y="0"/>
                  </a:moveTo>
                  <a:lnTo>
                    <a:pt x="0" y="0"/>
                  </a:lnTo>
                  <a:lnTo>
                    <a:pt x="0" y="1604771"/>
                  </a:lnTo>
                  <a:lnTo>
                    <a:pt x="5262372" y="1604771"/>
                  </a:lnTo>
                  <a:lnTo>
                    <a:pt x="526237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object 42">
              <a:extLst>
                <a:ext uri="{FF2B5EF4-FFF2-40B4-BE49-F238E27FC236}">
                  <a16:creationId xmlns:a16="http://schemas.microsoft.com/office/drawing/2014/main" id="{9745AEB1-94E5-66FD-745C-4465BF452500}"/>
                </a:ext>
              </a:extLst>
            </p:cNvPr>
            <p:cNvSpPr/>
            <p:nvPr/>
          </p:nvSpPr>
          <p:spPr>
            <a:xfrm>
              <a:off x="6882625" y="4844656"/>
              <a:ext cx="291465" cy="485140"/>
            </a:xfrm>
            <a:custGeom>
              <a:avLst/>
              <a:gdLst/>
              <a:ahLst/>
              <a:cxnLst/>
              <a:rect l="l" t="t" r="r" b="b"/>
              <a:pathLst>
                <a:path w="291465" h="485139">
                  <a:moveTo>
                    <a:pt x="13855" y="277126"/>
                  </a:moveTo>
                  <a:lnTo>
                    <a:pt x="0" y="277126"/>
                  </a:lnTo>
                  <a:lnTo>
                    <a:pt x="0" y="484974"/>
                  </a:lnTo>
                  <a:lnTo>
                    <a:pt x="13855" y="484974"/>
                  </a:lnTo>
                  <a:lnTo>
                    <a:pt x="13855" y="277126"/>
                  </a:lnTo>
                  <a:close/>
                </a:path>
                <a:path w="291465" h="485139">
                  <a:moveTo>
                    <a:pt x="291007" y="277126"/>
                  </a:moveTo>
                  <a:lnTo>
                    <a:pt x="277152" y="277126"/>
                  </a:lnTo>
                  <a:lnTo>
                    <a:pt x="277152" y="484974"/>
                  </a:lnTo>
                  <a:lnTo>
                    <a:pt x="291007" y="484974"/>
                  </a:lnTo>
                  <a:lnTo>
                    <a:pt x="291007" y="277126"/>
                  </a:lnTo>
                  <a:close/>
                </a:path>
                <a:path w="291465" h="485139">
                  <a:moveTo>
                    <a:pt x="291007" y="0"/>
                  </a:moveTo>
                  <a:lnTo>
                    <a:pt x="277152" y="0"/>
                  </a:lnTo>
                  <a:lnTo>
                    <a:pt x="277152" y="207848"/>
                  </a:lnTo>
                  <a:lnTo>
                    <a:pt x="291007" y="207848"/>
                  </a:lnTo>
                  <a:lnTo>
                    <a:pt x="291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object 43">
            <a:extLst>
              <a:ext uri="{FF2B5EF4-FFF2-40B4-BE49-F238E27FC236}">
                <a16:creationId xmlns:a16="http://schemas.microsoft.com/office/drawing/2014/main" id="{6B2628A9-2894-C6CE-992E-8307F62634FF}"/>
              </a:ext>
            </a:extLst>
          </p:cNvPr>
          <p:cNvSpPr txBox="1"/>
          <p:nvPr/>
        </p:nvSpPr>
        <p:spPr>
          <a:xfrm>
            <a:off x="6078474" y="4484094"/>
            <a:ext cx="5262880" cy="1179169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028189">
              <a:spcBef>
                <a:spcPts val="1335"/>
              </a:spcBef>
            </a:pPr>
            <a:r>
              <a:rPr lang="en-US" b="1" kern="0" dirty="0">
                <a:solidFill>
                  <a:srgbClr val="FFFFFF"/>
                </a:solidFill>
                <a:latin typeface="Arial"/>
                <a:cs typeface="Arial"/>
              </a:rPr>
              <a:t>Manhattan WMS</a:t>
            </a:r>
            <a:endParaRPr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4430" marR="585470" indent="-288290">
              <a:spcBef>
                <a:spcPts val="940"/>
              </a:spcBef>
              <a:buFont typeface="Arial MT"/>
              <a:buChar char="•"/>
              <a:tabLst>
                <a:tab pos="2424430" algn="l"/>
              </a:tabLst>
            </a:pPr>
            <a:r>
              <a:rPr lang="en-US" sz="1000" b="1" kern="0" dirty="0">
                <a:solidFill>
                  <a:srgbClr val="FFFFFF"/>
                </a:solidFill>
                <a:latin typeface="Arial"/>
                <a:cs typeface="Arial"/>
              </a:rPr>
              <a:t>Manhattan </a:t>
            </a:r>
            <a:r>
              <a:rPr lang="en-US" sz="1000" kern="0" dirty="0">
                <a:solidFill>
                  <a:srgbClr val="FFFFFF"/>
                </a:solidFill>
                <a:latin typeface="Arial"/>
                <a:cs typeface="Arial"/>
              </a:rPr>
              <a:t>Active WMS allows KSL to keep a check on the supply side raw materials, organize Warehouses for maximum efficiency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8" name="object 44">
            <a:extLst>
              <a:ext uri="{FF2B5EF4-FFF2-40B4-BE49-F238E27FC236}">
                <a16:creationId xmlns:a16="http://schemas.microsoft.com/office/drawing/2014/main" id="{BB6DFF0C-FBC2-6CD4-9739-B9AD97C07282}"/>
              </a:ext>
            </a:extLst>
          </p:cNvPr>
          <p:cNvGrpSpPr/>
          <p:nvPr/>
        </p:nvGrpSpPr>
        <p:grpSpPr>
          <a:xfrm>
            <a:off x="4439920" y="1330452"/>
            <a:ext cx="3569970" cy="4389120"/>
            <a:chOff x="4439920" y="1330452"/>
            <a:chExt cx="3569970" cy="4389120"/>
          </a:xfrm>
        </p:grpSpPr>
        <p:sp>
          <p:nvSpPr>
            <p:cNvPr id="99" name="object 45">
              <a:extLst>
                <a:ext uri="{FF2B5EF4-FFF2-40B4-BE49-F238E27FC236}">
                  <a16:creationId xmlns:a16="http://schemas.microsoft.com/office/drawing/2014/main" id="{9B1C36B9-126E-4AAE-8AF1-E38AFF9CA7DC}"/>
                </a:ext>
              </a:extLst>
            </p:cNvPr>
            <p:cNvSpPr/>
            <p:nvPr/>
          </p:nvSpPr>
          <p:spPr>
            <a:xfrm>
              <a:off x="8003285" y="4533137"/>
              <a:ext cx="0" cy="1179830"/>
            </a:xfrm>
            <a:custGeom>
              <a:avLst/>
              <a:gdLst/>
              <a:ahLst/>
              <a:cxnLst/>
              <a:rect l="l" t="t" r="r" b="b"/>
              <a:pathLst>
                <a:path h="1179829">
                  <a:moveTo>
                    <a:pt x="0" y="0"/>
                  </a:moveTo>
                  <a:lnTo>
                    <a:pt x="0" y="1179588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bject 46">
              <a:extLst>
                <a:ext uri="{FF2B5EF4-FFF2-40B4-BE49-F238E27FC236}">
                  <a16:creationId xmlns:a16="http://schemas.microsoft.com/office/drawing/2014/main" id="{8ACD76C5-DEEC-0261-85C9-4F704F96D718}"/>
                </a:ext>
              </a:extLst>
            </p:cNvPr>
            <p:cNvSpPr/>
            <p:nvPr/>
          </p:nvSpPr>
          <p:spPr>
            <a:xfrm>
              <a:off x="4446270" y="1392555"/>
              <a:ext cx="1175385" cy="589915"/>
            </a:xfrm>
            <a:custGeom>
              <a:avLst/>
              <a:gdLst/>
              <a:ahLst/>
              <a:cxnLst/>
              <a:rect l="l" t="t" r="r" b="b"/>
              <a:pathLst>
                <a:path w="1175385" h="589914">
                  <a:moveTo>
                    <a:pt x="0" y="589407"/>
                  </a:moveTo>
                  <a:lnTo>
                    <a:pt x="15331" y="527974"/>
                  </a:lnTo>
                  <a:lnTo>
                    <a:pt x="30716" y="467137"/>
                  </a:lnTo>
                  <a:lnTo>
                    <a:pt x="46202" y="407489"/>
                  </a:lnTo>
                  <a:lnTo>
                    <a:pt x="61839" y="349625"/>
                  </a:lnTo>
                  <a:lnTo>
                    <a:pt x="77675" y="294141"/>
                  </a:lnTo>
                  <a:lnTo>
                    <a:pt x="93759" y="241631"/>
                  </a:lnTo>
                  <a:lnTo>
                    <a:pt x="110140" y="192690"/>
                  </a:lnTo>
                  <a:lnTo>
                    <a:pt x="126868" y="147913"/>
                  </a:lnTo>
                  <a:lnTo>
                    <a:pt x="143990" y="107894"/>
                  </a:lnTo>
                  <a:lnTo>
                    <a:pt x="161556" y="73229"/>
                  </a:lnTo>
                  <a:lnTo>
                    <a:pt x="198215" y="22339"/>
                  </a:lnTo>
                  <a:lnTo>
                    <a:pt x="237235" y="0"/>
                  </a:lnTo>
                  <a:lnTo>
                    <a:pt x="257201" y="3484"/>
                  </a:lnTo>
                  <a:lnTo>
                    <a:pt x="296401" y="45329"/>
                  </a:lnTo>
                  <a:lnTo>
                    <a:pt x="316057" y="80045"/>
                  </a:lnTo>
                  <a:lnTo>
                    <a:pt x="336031" y="121527"/>
                  </a:lnTo>
                  <a:lnTo>
                    <a:pt x="356534" y="167954"/>
                  </a:lnTo>
                  <a:lnTo>
                    <a:pt x="377777" y="217503"/>
                  </a:lnTo>
                  <a:lnTo>
                    <a:pt x="399970" y="268352"/>
                  </a:lnTo>
                  <a:lnTo>
                    <a:pt x="423325" y="318680"/>
                  </a:lnTo>
                  <a:lnTo>
                    <a:pt x="448052" y="366665"/>
                  </a:lnTo>
                  <a:lnTo>
                    <a:pt x="474361" y="410484"/>
                  </a:lnTo>
                  <a:lnTo>
                    <a:pt x="502465" y="448315"/>
                  </a:lnTo>
                  <a:lnTo>
                    <a:pt x="532573" y="478338"/>
                  </a:lnTo>
                  <a:lnTo>
                    <a:pt x="564895" y="498729"/>
                  </a:lnTo>
                  <a:lnTo>
                    <a:pt x="602192" y="512350"/>
                  </a:lnTo>
                  <a:lnTo>
                    <a:pt x="641800" y="521239"/>
                  </a:lnTo>
                  <a:lnTo>
                    <a:pt x="683525" y="525790"/>
                  </a:lnTo>
                  <a:lnTo>
                    <a:pt x="727176" y="526395"/>
                  </a:lnTo>
                  <a:lnTo>
                    <a:pt x="772562" y="523451"/>
                  </a:lnTo>
                  <a:lnTo>
                    <a:pt x="819488" y="517349"/>
                  </a:lnTo>
                  <a:lnTo>
                    <a:pt x="867765" y="508486"/>
                  </a:lnTo>
                  <a:lnTo>
                    <a:pt x="917199" y="497253"/>
                  </a:lnTo>
                  <a:lnTo>
                    <a:pt x="967598" y="484046"/>
                  </a:lnTo>
                  <a:lnTo>
                    <a:pt x="1018770" y="469259"/>
                  </a:lnTo>
                  <a:lnTo>
                    <a:pt x="1070523" y="453285"/>
                  </a:lnTo>
                  <a:lnTo>
                    <a:pt x="1122665" y="436519"/>
                  </a:lnTo>
                  <a:lnTo>
                    <a:pt x="1175003" y="419354"/>
                  </a:lnTo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1" name="object 47">
              <a:extLst>
                <a:ext uri="{FF2B5EF4-FFF2-40B4-BE49-F238E27FC236}">
                  <a16:creationId xmlns:a16="http://schemas.microsoft.com/office/drawing/2014/main" id="{DEA8F446-653C-FFC0-15D7-7BC1A8D0255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152" y="1330452"/>
              <a:ext cx="141732" cy="141732"/>
            </a:xfrm>
            <a:prstGeom prst="rect">
              <a:avLst/>
            </a:prstGeom>
          </p:spPr>
        </p:pic>
      </p:grpSp>
      <p:sp>
        <p:nvSpPr>
          <p:cNvPr id="102" name="object 48">
            <a:extLst>
              <a:ext uri="{FF2B5EF4-FFF2-40B4-BE49-F238E27FC236}">
                <a16:creationId xmlns:a16="http://schemas.microsoft.com/office/drawing/2014/main" id="{DCB6CE78-93B1-87BB-7DD3-DDD4B88F4934}"/>
              </a:ext>
            </a:extLst>
          </p:cNvPr>
          <p:cNvSpPr txBox="1"/>
          <p:nvPr/>
        </p:nvSpPr>
        <p:spPr>
          <a:xfrm>
            <a:off x="4823586" y="1305001"/>
            <a:ext cx="7772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Peak</a:t>
            </a:r>
            <a:r>
              <a:rPr sz="10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 hype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3" name="object 49">
            <a:extLst>
              <a:ext uri="{FF2B5EF4-FFF2-40B4-BE49-F238E27FC236}">
                <a16:creationId xmlns:a16="http://schemas.microsoft.com/office/drawing/2014/main" id="{E231011F-8DDD-C8FC-3018-5CB7891D10BB}"/>
              </a:ext>
            </a:extLst>
          </p:cNvPr>
          <p:cNvSpPr txBox="1"/>
          <p:nvPr/>
        </p:nvSpPr>
        <p:spPr>
          <a:xfrm>
            <a:off x="839520" y="1243888"/>
            <a:ext cx="1204595" cy="79692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spcBef>
                <a:spcPts val="950"/>
              </a:spcBef>
            </a:pPr>
            <a:r>
              <a:rPr sz="2000" kern="0" dirty="0">
                <a:solidFill>
                  <a:sysClr val="windowText" lastClr="000000"/>
                </a:solidFill>
                <a:latin typeface="Georgia"/>
                <a:cs typeface="Georgia"/>
              </a:rPr>
              <a:t>10%</a:t>
            </a:r>
            <a:r>
              <a:rPr sz="2000" kern="0" spc="-2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2000" kern="0" dirty="0">
                <a:solidFill>
                  <a:sysClr val="windowText" lastClr="000000"/>
                </a:solidFill>
                <a:latin typeface="Georgia"/>
                <a:cs typeface="Georgia"/>
              </a:rPr>
              <a:t>-</a:t>
            </a:r>
            <a:r>
              <a:rPr sz="2000" kern="0" spc="-2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2000" kern="0" spc="-25" dirty="0">
                <a:solidFill>
                  <a:sysClr val="windowText" lastClr="000000"/>
                </a:solidFill>
                <a:latin typeface="Georgia"/>
                <a:cs typeface="Georgia"/>
              </a:rPr>
              <a:t>25%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59055">
              <a:lnSpc>
                <a:spcPts val="1195"/>
              </a:lnSpc>
              <a:spcBef>
                <a:spcPts val="430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0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labor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projected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to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68580">
              <a:lnSpc>
                <a:spcPts val="1195"/>
              </a:lnSpc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be</a:t>
            </a:r>
            <a:r>
              <a:rPr sz="10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automated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by 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4" name="object 50">
            <a:extLst>
              <a:ext uri="{FF2B5EF4-FFF2-40B4-BE49-F238E27FC236}">
                <a16:creationId xmlns:a16="http://schemas.microsoft.com/office/drawing/2014/main" id="{6ADA6F2F-FF1B-AB9F-91C8-369BC121B0CE}"/>
              </a:ext>
            </a:extLst>
          </p:cNvPr>
          <p:cNvSpPr txBox="1"/>
          <p:nvPr/>
        </p:nvSpPr>
        <p:spPr>
          <a:xfrm>
            <a:off x="2872232" y="1259509"/>
            <a:ext cx="737235" cy="71691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12700">
              <a:spcBef>
                <a:spcPts val="1325"/>
              </a:spcBef>
            </a:pPr>
            <a:r>
              <a:rPr sz="2000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36.6%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26034">
              <a:spcBef>
                <a:spcPts val="615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2030</a:t>
            </a:r>
            <a:r>
              <a:rPr sz="10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CAGR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5" name="object 51">
            <a:extLst>
              <a:ext uri="{FF2B5EF4-FFF2-40B4-BE49-F238E27FC236}">
                <a16:creationId xmlns:a16="http://schemas.microsoft.com/office/drawing/2014/main" id="{FC106A13-8E06-30EF-1216-86B41A94870F}"/>
              </a:ext>
            </a:extLst>
          </p:cNvPr>
          <p:cNvSpPr txBox="1"/>
          <p:nvPr/>
        </p:nvSpPr>
        <p:spPr>
          <a:xfrm>
            <a:off x="8595106" y="1276103"/>
            <a:ext cx="741045" cy="71628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spcBef>
                <a:spcPts val="1315"/>
              </a:spcBef>
            </a:pPr>
            <a:r>
              <a:rPr sz="2000" kern="0" spc="-10" dirty="0">
                <a:solidFill>
                  <a:sysClr val="windowText" lastClr="000000"/>
                </a:solidFill>
                <a:latin typeface="Georgia"/>
                <a:cs typeface="Georgia"/>
              </a:rPr>
              <a:t>9.96%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26034">
              <a:spcBef>
                <a:spcPts val="615"/>
              </a:spcBef>
            </a:pP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2030</a:t>
            </a:r>
            <a:r>
              <a:rPr sz="10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20" dirty="0">
                <a:solidFill>
                  <a:sysClr val="windowText" lastClr="000000"/>
                </a:solidFill>
                <a:latin typeface="Arial MT"/>
                <a:cs typeface="Arial MT"/>
              </a:rPr>
              <a:t>CAGR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106" name="object 52">
            <a:extLst>
              <a:ext uri="{FF2B5EF4-FFF2-40B4-BE49-F238E27FC236}">
                <a16:creationId xmlns:a16="http://schemas.microsoft.com/office/drawing/2014/main" id="{01B1E85B-8987-80E3-21C8-D1C74402753F}"/>
              </a:ext>
            </a:extLst>
          </p:cNvPr>
          <p:cNvSpPr txBox="1"/>
          <p:nvPr/>
        </p:nvSpPr>
        <p:spPr>
          <a:xfrm>
            <a:off x="10231373" y="1239768"/>
            <a:ext cx="1006475" cy="7981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22225" algn="ctr">
              <a:spcBef>
                <a:spcPts val="960"/>
              </a:spcBef>
            </a:pPr>
            <a:r>
              <a:rPr sz="2000" kern="0" dirty="0">
                <a:solidFill>
                  <a:sysClr val="windowText" lastClr="000000"/>
                </a:solidFill>
                <a:latin typeface="Georgia"/>
                <a:cs typeface="Georgia"/>
              </a:rPr>
              <a:t>$</a:t>
            </a:r>
            <a:r>
              <a:rPr sz="2000" kern="0" spc="10" dirty="0">
                <a:solidFill>
                  <a:sysClr val="windowText" lastClr="000000"/>
                </a:solidFill>
                <a:latin typeface="Georgia"/>
                <a:cs typeface="Georgia"/>
              </a:rPr>
              <a:t> </a:t>
            </a:r>
            <a:r>
              <a:rPr sz="2000" kern="0" spc="-20" dirty="0">
                <a:solidFill>
                  <a:sysClr val="windowText" lastClr="000000"/>
                </a:solidFill>
                <a:latin typeface="Georgia"/>
                <a:cs typeface="Georgia"/>
              </a:rPr>
              <a:t>4.4m</a:t>
            </a:r>
            <a:endParaRPr sz="2000" kern="0">
              <a:solidFill>
                <a:sysClr val="windowText" lastClr="000000"/>
              </a:solidFill>
              <a:latin typeface="Georgia"/>
              <a:cs typeface="Georgia"/>
            </a:endParaRPr>
          </a:p>
          <a:p>
            <a:pPr marL="12700" marR="5080" algn="ctr">
              <a:lnSpc>
                <a:spcPts val="1190"/>
              </a:lnSpc>
              <a:spcBef>
                <a:spcPts val="480"/>
              </a:spcBef>
            </a:pP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Average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cost</a:t>
            </a:r>
            <a:r>
              <a:rPr sz="10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10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a </a:t>
            </a:r>
            <a:r>
              <a:rPr sz="10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10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10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breach</a:t>
            </a:r>
            <a:endParaRPr sz="1000" kern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pic>
        <p:nvPicPr>
          <p:cNvPr id="107" name="object 53">
            <a:extLst>
              <a:ext uri="{FF2B5EF4-FFF2-40B4-BE49-F238E27FC236}">
                <a16:creationId xmlns:a16="http://schemas.microsoft.com/office/drawing/2014/main" id="{C1EA6A18-9117-3ADC-85CC-F5E1887FD2D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490" y="1427144"/>
            <a:ext cx="875173" cy="55270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9821D9A-9AAD-1793-96EA-239742763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77" y="4844656"/>
            <a:ext cx="1372916" cy="632501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FDAA2D8-BA01-745D-D2AE-FC8E6D7CAC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981" y="4652117"/>
            <a:ext cx="870217" cy="8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46DEEDD5-68EC-6222-E6C0-DE10A719B28B}"/>
              </a:ext>
            </a:extLst>
          </p:cNvPr>
          <p:cNvSpPr txBox="1">
            <a:spLocks/>
          </p:cNvSpPr>
          <p:nvPr/>
        </p:nvSpPr>
        <p:spPr>
          <a:xfrm>
            <a:off x="635508" y="309718"/>
            <a:ext cx="9849485" cy="5296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AI Implementation Strategy</a:t>
            </a:r>
            <a:endParaRPr kumimoji="0" lang="en-US" sz="2000" b="1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12700" lvl="0">
              <a:spcBef>
                <a:spcPts val="120"/>
              </a:spcBef>
              <a:defRPr/>
            </a:pPr>
            <a:r>
              <a:rPr lang="en-US" sz="1150" b="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Focus on core offering: Steel Manufacturing while relying on industry leaders for AI Implementation for Business</a:t>
            </a:r>
            <a:endParaRPr lang="en-US" sz="115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527ED8-CAB8-C7D4-5115-C1B2973CB650}"/>
              </a:ext>
            </a:extLst>
          </p:cNvPr>
          <p:cNvCxnSpPr/>
          <p:nvPr/>
        </p:nvCxnSpPr>
        <p:spPr>
          <a:xfrm>
            <a:off x="635508" y="878695"/>
            <a:ext cx="109212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3E31212-318E-D2CA-D365-123019D8E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886" y="131273"/>
            <a:ext cx="949080" cy="949080"/>
          </a:xfrm>
          <a:prstGeom prst="rect">
            <a:avLst/>
          </a:prstGeom>
        </p:spPr>
      </p:pic>
      <p:grpSp>
        <p:nvGrpSpPr>
          <p:cNvPr id="217" name="object 4">
            <a:extLst>
              <a:ext uri="{FF2B5EF4-FFF2-40B4-BE49-F238E27FC236}">
                <a16:creationId xmlns:a16="http://schemas.microsoft.com/office/drawing/2014/main" id="{8AEFE0E9-9DA1-5BAE-187F-860A0875BE55}"/>
              </a:ext>
            </a:extLst>
          </p:cNvPr>
          <p:cNvGrpSpPr/>
          <p:nvPr/>
        </p:nvGrpSpPr>
        <p:grpSpPr>
          <a:xfrm>
            <a:off x="10737634" y="1572796"/>
            <a:ext cx="763905" cy="1847850"/>
            <a:chOff x="10721149" y="1211389"/>
            <a:chExt cx="763905" cy="1847850"/>
          </a:xfrm>
        </p:grpSpPr>
        <p:sp>
          <p:nvSpPr>
            <p:cNvPr id="218" name="object 5">
              <a:extLst>
                <a:ext uri="{FF2B5EF4-FFF2-40B4-BE49-F238E27FC236}">
                  <a16:creationId xmlns:a16="http://schemas.microsoft.com/office/drawing/2014/main" id="{B75E6423-03D3-8788-06FF-F26BC06A8336}"/>
                </a:ext>
              </a:extLst>
            </p:cNvPr>
            <p:cNvSpPr/>
            <p:nvPr/>
          </p:nvSpPr>
          <p:spPr>
            <a:xfrm>
              <a:off x="10725911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30" y="1837944"/>
                  </a:lnTo>
                  <a:lnTo>
                    <a:pt x="754380" y="1837944"/>
                  </a:lnTo>
                  <a:lnTo>
                    <a:pt x="754380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object 6">
              <a:extLst>
                <a:ext uri="{FF2B5EF4-FFF2-40B4-BE49-F238E27FC236}">
                  <a16:creationId xmlns:a16="http://schemas.microsoft.com/office/drawing/2014/main" id="{13E98997-595E-BBA3-DDD0-76E52C9C8820}"/>
                </a:ext>
              </a:extLst>
            </p:cNvPr>
            <p:cNvSpPr/>
            <p:nvPr/>
          </p:nvSpPr>
          <p:spPr>
            <a:xfrm>
              <a:off x="10725911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80" y="125730"/>
                  </a:lnTo>
                  <a:lnTo>
                    <a:pt x="754380" y="1837944"/>
                  </a:lnTo>
                  <a:lnTo>
                    <a:pt x="125730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0" name="object 7">
            <a:extLst>
              <a:ext uri="{FF2B5EF4-FFF2-40B4-BE49-F238E27FC236}">
                <a16:creationId xmlns:a16="http://schemas.microsoft.com/office/drawing/2014/main" id="{30ABD12C-6D97-A83A-DA7C-D4D0EC6029E3}"/>
              </a:ext>
            </a:extLst>
          </p:cNvPr>
          <p:cNvSpPr txBox="1"/>
          <p:nvPr/>
        </p:nvSpPr>
        <p:spPr>
          <a:xfrm>
            <a:off x="10833328" y="1758102"/>
            <a:ext cx="580390" cy="10708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spcBef>
                <a:spcPts val="115"/>
              </a:spcBef>
            </a:pPr>
            <a:r>
              <a:rPr lang="en-US" sz="600" b="1" kern="0" spc="-10" dirty="0">
                <a:solidFill>
                  <a:srgbClr val="1C2231"/>
                </a:solidFill>
                <a:latin typeface="Arial"/>
                <a:cs typeface="Arial"/>
              </a:rPr>
              <a:t>Ecommerce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1" name="object 8">
            <a:extLst>
              <a:ext uri="{FF2B5EF4-FFF2-40B4-BE49-F238E27FC236}">
                <a16:creationId xmlns:a16="http://schemas.microsoft.com/office/drawing/2014/main" id="{06F78F97-9A54-2593-03CE-D188B81D51F1}"/>
              </a:ext>
            </a:extLst>
          </p:cNvPr>
          <p:cNvGrpSpPr/>
          <p:nvPr/>
        </p:nvGrpSpPr>
        <p:grpSpPr>
          <a:xfrm>
            <a:off x="8255038" y="1572796"/>
            <a:ext cx="763905" cy="1847850"/>
            <a:chOff x="8238553" y="1211389"/>
            <a:chExt cx="763905" cy="1847850"/>
          </a:xfrm>
        </p:grpSpPr>
        <p:sp>
          <p:nvSpPr>
            <p:cNvPr id="222" name="object 9">
              <a:extLst>
                <a:ext uri="{FF2B5EF4-FFF2-40B4-BE49-F238E27FC236}">
                  <a16:creationId xmlns:a16="http://schemas.microsoft.com/office/drawing/2014/main" id="{0117B545-E092-01E9-71F6-AB05BED6AE0F}"/>
                </a:ext>
              </a:extLst>
            </p:cNvPr>
            <p:cNvSpPr/>
            <p:nvPr/>
          </p:nvSpPr>
          <p:spPr>
            <a:xfrm>
              <a:off x="8243316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object 10">
              <a:extLst>
                <a:ext uri="{FF2B5EF4-FFF2-40B4-BE49-F238E27FC236}">
                  <a16:creationId xmlns:a16="http://schemas.microsoft.com/office/drawing/2014/main" id="{7BB1E8F3-2277-6BFF-10F3-F434E9450841}"/>
                </a:ext>
              </a:extLst>
            </p:cNvPr>
            <p:cNvSpPr/>
            <p:nvPr/>
          </p:nvSpPr>
          <p:spPr>
            <a:xfrm>
              <a:off x="8243316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4" name="object 11">
            <a:extLst>
              <a:ext uri="{FF2B5EF4-FFF2-40B4-BE49-F238E27FC236}">
                <a16:creationId xmlns:a16="http://schemas.microsoft.com/office/drawing/2014/main" id="{2C911E83-86B9-8839-884B-ABA5CD5C64BB}"/>
              </a:ext>
            </a:extLst>
          </p:cNvPr>
          <p:cNvSpPr txBox="1"/>
          <p:nvPr/>
        </p:nvSpPr>
        <p:spPr>
          <a:xfrm>
            <a:off x="8372323" y="1694398"/>
            <a:ext cx="531495" cy="327013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8600"/>
              </a:lnSpc>
              <a:spcBef>
                <a:spcPts val="65"/>
              </a:spcBef>
            </a:pPr>
            <a:r>
              <a:rPr lang="en-US" sz="650" b="1" kern="0" dirty="0">
                <a:solidFill>
                  <a:srgbClr val="1C2231"/>
                </a:solidFill>
                <a:latin typeface="Arial"/>
                <a:cs typeface="Arial"/>
              </a:rPr>
              <a:t>Production Optimization Techniques</a:t>
            </a:r>
            <a:endParaRPr sz="65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5" name="object 12">
            <a:extLst>
              <a:ext uri="{FF2B5EF4-FFF2-40B4-BE49-F238E27FC236}">
                <a16:creationId xmlns:a16="http://schemas.microsoft.com/office/drawing/2014/main" id="{CF1DE21E-A7E6-D932-AE47-4F0E64BA173B}"/>
              </a:ext>
            </a:extLst>
          </p:cNvPr>
          <p:cNvGrpSpPr/>
          <p:nvPr/>
        </p:nvGrpSpPr>
        <p:grpSpPr>
          <a:xfrm>
            <a:off x="6599974" y="1572796"/>
            <a:ext cx="763905" cy="1847850"/>
            <a:chOff x="6583489" y="1211389"/>
            <a:chExt cx="763905" cy="1847850"/>
          </a:xfrm>
        </p:grpSpPr>
        <p:sp>
          <p:nvSpPr>
            <p:cNvPr id="226" name="object 13">
              <a:extLst>
                <a:ext uri="{FF2B5EF4-FFF2-40B4-BE49-F238E27FC236}">
                  <a16:creationId xmlns:a16="http://schemas.microsoft.com/office/drawing/2014/main" id="{CCC1076B-B10A-DE60-B1D0-518F573F9DF7}"/>
                </a:ext>
              </a:extLst>
            </p:cNvPr>
            <p:cNvSpPr/>
            <p:nvPr/>
          </p:nvSpPr>
          <p:spPr>
            <a:xfrm>
              <a:off x="6588252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object 14">
              <a:extLst>
                <a:ext uri="{FF2B5EF4-FFF2-40B4-BE49-F238E27FC236}">
                  <a16:creationId xmlns:a16="http://schemas.microsoft.com/office/drawing/2014/main" id="{E24DF64A-CC05-AF6C-EBCC-E7F0DD1BB5AC}"/>
                </a:ext>
              </a:extLst>
            </p:cNvPr>
            <p:cNvSpPr/>
            <p:nvPr/>
          </p:nvSpPr>
          <p:spPr>
            <a:xfrm>
              <a:off x="6588252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8" name="object 15">
            <a:extLst>
              <a:ext uri="{FF2B5EF4-FFF2-40B4-BE49-F238E27FC236}">
                <a16:creationId xmlns:a16="http://schemas.microsoft.com/office/drawing/2014/main" id="{9FDE2D86-C6E0-8C27-E305-8C2F193E404B}"/>
              </a:ext>
            </a:extLst>
          </p:cNvPr>
          <p:cNvSpPr txBox="1"/>
          <p:nvPr/>
        </p:nvSpPr>
        <p:spPr>
          <a:xfrm>
            <a:off x="6679793" y="1694398"/>
            <a:ext cx="603885" cy="327013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8600"/>
              </a:lnSpc>
              <a:spcBef>
                <a:spcPts val="65"/>
              </a:spcBef>
            </a:pPr>
            <a:r>
              <a:rPr lang="en-US" sz="650" b="1" kern="0" spc="-10" dirty="0">
                <a:solidFill>
                  <a:srgbClr val="1C2231"/>
                </a:solidFill>
                <a:latin typeface="Arial"/>
                <a:cs typeface="Arial"/>
              </a:rPr>
              <a:t>Raw Material Management Technologies</a:t>
            </a:r>
            <a:endParaRPr sz="65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9" name="object 16">
            <a:extLst>
              <a:ext uri="{FF2B5EF4-FFF2-40B4-BE49-F238E27FC236}">
                <a16:creationId xmlns:a16="http://schemas.microsoft.com/office/drawing/2014/main" id="{57DF0290-185A-B1B9-265B-FFAC90DDEAC5}"/>
              </a:ext>
            </a:extLst>
          </p:cNvPr>
          <p:cNvGrpSpPr/>
          <p:nvPr/>
        </p:nvGrpSpPr>
        <p:grpSpPr>
          <a:xfrm>
            <a:off x="7427506" y="1572796"/>
            <a:ext cx="763905" cy="1847850"/>
            <a:chOff x="7411021" y="1211389"/>
            <a:chExt cx="763905" cy="1847850"/>
          </a:xfrm>
        </p:grpSpPr>
        <p:sp>
          <p:nvSpPr>
            <p:cNvPr id="230" name="object 17">
              <a:extLst>
                <a:ext uri="{FF2B5EF4-FFF2-40B4-BE49-F238E27FC236}">
                  <a16:creationId xmlns:a16="http://schemas.microsoft.com/office/drawing/2014/main" id="{253E54A6-58E3-4CA0-5406-0B050B80264D}"/>
                </a:ext>
              </a:extLst>
            </p:cNvPr>
            <p:cNvSpPr/>
            <p:nvPr/>
          </p:nvSpPr>
          <p:spPr>
            <a:xfrm>
              <a:off x="7415783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30" y="1837944"/>
                  </a:lnTo>
                  <a:lnTo>
                    <a:pt x="754380" y="1837944"/>
                  </a:lnTo>
                  <a:lnTo>
                    <a:pt x="754380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object 18">
              <a:extLst>
                <a:ext uri="{FF2B5EF4-FFF2-40B4-BE49-F238E27FC236}">
                  <a16:creationId xmlns:a16="http://schemas.microsoft.com/office/drawing/2014/main" id="{23A62A8D-5025-168F-6BFE-D99CDD022BAF}"/>
                </a:ext>
              </a:extLst>
            </p:cNvPr>
            <p:cNvSpPr/>
            <p:nvPr/>
          </p:nvSpPr>
          <p:spPr>
            <a:xfrm>
              <a:off x="7415783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80" y="125730"/>
                  </a:lnTo>
                  <a:lnTo>
                    <a:pt x="754380" y="1837944"/>
                  </a:lnTo>
                  <a:lnTo>
                    <a:pt x="125730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2" name="object 19">
            <a:extLst>
              <a:ext uri="{FF2B5EF4-FFF2-40B4-BE49-F238E27FC236}">
                <a16:creationId xmlns:a16="http://schemas.microsoft.com/office/drawing/2014/main" id="{768061EC-AB05-25C6-76A7-27CD63D16CF9}"/>
              </a:ext>
            </a:extLst>
          </p:cNvPr>
          <p:cNvSpPr txBox="1"/>
          <p:nvPr/>
        </p:nvSpPr>
        <p:spPr>
          <a:xfrm>
            <a:off x="7489100" y="1706898"/>
            <a:ext cx="640715" cy="317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spcBef>
                <a:spcPts val="135"/>
              </a:spcBef>
            </a:pPr>
            <a:r>
              <a:rPr lang="en-US" sz="650" b="1" kern="0" spc="-10" dirty="0">
                <a:solidFill>
                  <a:srgbClr val="1C2231"/>
                </a:solidFill>
                <a:latin typeface="Arial"/>
                <a:cs typeface="Arial"/>
              </a:rPr>
              <a:t>Energy Efficiency Solutions</a:t>
            </a:r>
            <a:endParaRPr sz="65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33" name="object 20">
            <a:extLst>
              <a:ext uri="{FF2B5EF4-FFF2-40B4-BE49-F238E27FC236}">
                <a16:creationId xmlns:a16="http://schemas.microsoft.com/office/drawing/2014/main" id="{7D2F9FE6-FC8A-E305-376C-BD1EBFC88736}"/>
              </a:ext>
            </a:extLst>
          </p:cNvPr>
          <p:cNvGrpSpPr/>
          <p:nvPr/>
        </p:nvGrpSpPr>
        <p:grpSpPr>
          <a:xfrm>
            <a:off x="9082570" y="1572796"/>
            <a:ext cx="763905" cy="1847850"/>
            <a:chOff x="9066085" y="1211389"/>
            <a:chExt cx="763905" cy="1847850"/>
          </a:xfrm>
        </p:grpSpPr>
        <p:sp>
          <p:nvSpPr>
            <p:cNvPr id="234" name="object 21">
              <a:extLst>
                <a:ext uri="{FF2B5EF4-FFF2-40B4-BE49-F238E27FC236}">
                  <a16:creationId xmlns:a16="http://schemas.microsoft.com/office/drawing/2014/main" id="{94B4CE9A-E3D7-1500-5124-E0599CE9B401}"/>
                </a:ext>
              </a:extLst>
            </p:cNvPr>
            <p:cNvSpPr/>
            <p:nvPr/>
          </p:nvSpPr>
          <p:spPr>
            <a:xfrm>
              <a:off x="9070847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object 22">
              <a:extLst>
                <a:ext uri="{FF2B5EF4-FFF2-40B4-BE49-F238E27FC236}">
                  <a16:creationId xmlns:a16="http://schemas.microsoft.com/office/drawing/2014/main" id="{C3352E73-86C0-F0DD-C503-F8BBA66F5400}"/>
                </a:ext>
              </a:extLst>
            </p:cNvPr>
            <p:cNvSpPr/>
            <p:nvPr/>
          </p:nvSpPr>
          <p:spPr>
            <a:xfrm>
              <a:off x="9070847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6" name="object 23">
            <a:extLst>
              <a:ext uri="{FF2B5EF4-FFF2-40B4-BE49-F238E27FC236}">
                <a16:creationId xmlns:a16="http://schemas.microsoft.com/office/drawing/2014/main" id="{DA41707E-A57A-54AE-FC5C-842F283D7163}"/>
              </a:ext>
            </a:extLst>
          </p:cNvPr>
          <p:cNvSpPr txBox="1"/>
          <p:nvPr/>
        </p:nvSpPr>
        <p:spPr>
          <a:xfrm>
            <a:off x="9087331" y="1694398"/>
            <a:ext cx="744475" cy="32149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4615" marR="91440" indent="-3810" algn="ctr">
              <a:lnSpc>
                <a:spcPct val="106400"/>
              </a:lnSpc>
              <a:spcBef>
                <a:spcPts val="85"/>
              </a:spcBef>
            </a:pPr>
            <a:r>
              <a:rPr lang="en-US" sz="650" b="1" kern="0" dirty="0">
                <a:solidFill>
                  <a:srgbClr val="1C2231"/>
                </a:solidFill>
                <a:latin typeface="Arial"/>
                <a:cs typeface="Arial"/>
              </a:rPr>
              <a:t>Predictive maintenance Infrastructure</a:t>
            </a:r>
            <a:endParaRPr sz="65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37" name="object 24">
            <a:extLst>
              <a:ext uri="{FF2B5EF4-FFF2-40B4-BE49-F238E27FC236}">
                <a16:creationId xmlns:a16="http://schemas.microsoft.com/office/drawing/2014/main" id="{7D39B85B-6065-1391-4471-20C42E882700}"/>
              </a:ext>
            </a:extLst>
          </p:cNvPr>
          <p:cNvGrpSpPr/>
          <p:nvPr/>
        </p:nvGrpSpPr>
        <p:grpSpPr>
          <a:xfrm>
            <a:off x="9910102" y="1572796"/>
            <a:ext cx="763905" cy="1847850"/>
            <a:chOff x="9893617" y="1211389"/>
            <a:chExt cx="763905" cy="1847850"/>
          </a:xfrm>
        </p:grpSpPr>
        <p:sp>
          <p:nvSpPr>
            <p:cNvPr id="238" name="object 25">
              <a:extLst>
                <a:ext uri="{FF2B5EF4-FFF2-40B4-BE49-F238E27FC236}">
                  <a16:creationId xmlns:a16="http://schemas.microsoft.com/office/drawing/2014/main" id="{BED22C87-1757-16B6-2633-DC9D59D160D6}"/>
                </a:ext>
              </a:extLst>
            </p:cNvPr>
            <p:cNvSpPr/>
            <p:nvPr/>
          </p:nvSpPr>
          <p:spPr>
            <a:xfrm>
              <a:off x="9898380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object 26">
              <a:extLst>
                <a:ext uri="{FF2B5EF4-FFF2-40B4-BE49-F238E27FC236}">
                  <a16:creationId xmlns:a16="http://schemas.microsoft.com/office/drawing/2014/main" id="{B8845094-DF1C-2E6E-84DE-CDE31F69E093}"/>
                </a:ext>
              </a:extLst>
            </p:cNvPr>
            <p:cNvSpPr/>
            <p:nvPr/>
          </p:nvSpPr>
          <p:spPr>
            <a:xfrm>
              <a:off x="9898380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0" name="object 27">
            <a:extLst>
              <a:ext uri="{FF2B5EF4-FFF2-40B4-BE49-F238E27FC236}">
                <a16:creationId xmlns:a16="http://schemas.microsoft.com/office/drawing/2014/main" id="{0AA4FEDE-E5E4-70EB-1FCA-2B2C8B38085D}"/>
              </a:ext>
            </a:extLst>
          </p:cNvPr>
          <p:cNvSpPr txBox="1"/>
          <p:nvPr/>
        </p:nvSpPr>
        <p:spPr>
          <a:xfrm>
            <a:off x="10028021" y="1747434"/>
            <a:ext cx="532765" cy="317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spcBef>
                <a:spcPts val="135"/>
              </a:spcBef>
            </a:pPr>
            <a:r>
              <a:rPr lang="en-US" sz="650" b="1" kern="0" spc="-10" dirty="0">
                <a:solidFill>
                  <a:srgbClr val="1C2231"/>
                </a:solidFill>
                <a:latin typeface="Arial"/>
                <a:cs typeface="Arial"/>
              </a:rPr>
              <a:t>Quality control Enhancement</a:t>
            </a:r>
            <a:endParaRPr sz="65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2" name="object 31">
            <a:extLst>
              <a:ext uri="{FF2B5EF4-FFF2-40B4-BE49-F238E27FC236}">
                <a16:creationId xmlns:a16="http://schemas.microsoft.com/office/drawing/2014/main" id="{380DE358-8566-68F7-8F7C-BD18C861C86D}"/>
              </a:ext>
            </a:extLst>
          </p:cNvPr>
          <p:cNvGrpSpPr/>
          <p:nvPr/>
        </p:nvGrpSpPr>
        <p:grpSpPr>
          <a:xfrm>
            <a:off x="862812" y="1477482"/>
            <a:ext cx="4818380" cy="511175"/>
            <a:chOff x="846327" y="1116075"/>
            <a:chExt cx="4818380" cy="511175"/>
          </a:xfrm>
        </p:grpSpPr>
        <p:sp>
          <p:nvSpPr>
            <p:cNvPr id="243" name="object 32">
              <a:extLst>
                <a:ext uri="{FF2B5EF4-FFF2-40B4-BE49-F238E27FC236}">
                  <a16:creationId xmlns:a16="http://schemas.microsoft.com/office/drawing/2014/main" id="{FABDF603-3605-C118-C2EC-974EA5EE2F2E}"/>
                </a:ext>
              </a:extLst>
            </p:cNvPr>
            <p:cNvSpPr/>
            <p:nvPr/>
          </p:nvSpPr>
          <p:spPr>
            <a:xfrm>
              <a:off x="852677" y="112242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4722114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4805172" y="498348"/>
                  </a:lnTo>
                  <a:lnTo>
                    <a:pt x="4805172" y="83058"/>
                  </a:lnTo>
                  <a:lnTo>
                    <a:pt x="4798641" y="50738"/>
                  </a:lnTo>
                  <a:lnTo>
                    <a:pt x="4780835" y="24336"/>
                  </a:lnTo>
                  <a:lnTo>
                    <a:pt x="4754433" y="6530"/>
                  </a:lnTo>
                  <a:lnTo>
                    <a:pt x="4722114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object 33">
              <a:extLst>
                <a:ext uri="{FF2B5EF4-FFF2-40B4-BE49-F238E27FC236}">
                  <a16:creationId xmlns:a16="http://schemas.microsoft.com/office/drawing/2014/main" id="{74D08570-5FF4-996C-41B8-A373B28AFC79}"/>
                </a:ext>
              </a:extLst>
            </p:cNvPr>
            <p:cNvSpPr/>
            <p:nvPr/>
          </p:nvSpPr>
          <p:spPr>
            <a:xfrm>
              <a:off x="852677" y="112242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0" y="0"/>
                  </a:moveTo>
                  <a:lnTo>
                    <a:pt x="4722114" y="0"/>
                  </a:lnTo>
                  <a:lnTo>
                    <a:pt x="4754433" y="6530"/>
                  </a:lnTo>
                  <a:lnTo>
                    <a:pt x="4780835" y="24336"/>
                  </a:lnTo>
                  <a:lnTo>
                    <a:pt x="4798641" y="50738"/>
                  </a:lnTo>
                  <a:lnTo>
                    <a:pt x="4805172" y="83058"/>
                  </a:lnTo>
                  <a:lnTo>
                    <a:pt x="4805172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5" name="object 34">
            <a:extLst>
              <a:ext uri="{FF2B5EF4-FFF2-40B4-BE49-F238E27FC236}">
                <a16:creationId xmlns:a16="http://schemas.microsoft.com/office/drawing/2014/main" id="{A80E0499-8E71-B1B1-2A9B-8CB89C4501D8}"/>
              </a:ext>
            </a:extLst>
          </p:cNvPr>
          <p:cNvSpPr txBox="1"/>
          <p:nvPr/>
        </p:nvSpPr>
        <p:spPr>
          <a:xfrm>
            <a:off x="1251636" y="1511265"/>
            <a:ext cx="40887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 AI or IoT for Automation and Predictive Maintenance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/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Large</a:t>
            </a:r>
            <a:r>
              <a:rPr sz="9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parts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repetitive,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pattern-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based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intellectual</a:t>
            </a:r>
            <a:r>
              <a:rPr sz="900" kern="0" spc="-9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work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is</a:t>
            </a:r>
            <a:r>
              <a:rPr sz="9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automated</a:t>
            </a:r>
            <a:r>
              <a:rPr sz="900" kern="0" spc="-6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</a:t>
            </a:r>
            <a:r>
              <a:rPr sz="900" kern="0" spc="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AI</a:t>
            </a:r>
            <a:r>
              <a:rPr sz="9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finds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industrial</a:t>
            </a:r>
            <a:r>
              <a:rPr sz="900" kern="0" spc="-5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usage,</a:t>
            </a:r>
            <a:r>
              <a:rPr sz="9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largely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boosting</a:t>
            </a:r>
            <a:r>
              <a:rPr sz="9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productivity</a:t>
            </a:r>
            <a:r>
              <a:rPr sz="9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changing</a:t>
            </a:r>
            <a:r>
              <a:rPr sz="900" kern="0" spc="-7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tertiary</a:t>
            </a:r>
            <a:r>
              <a:rPr sz="900" kern="0" spc="-1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work.</a:t>
            </a:r>
            <a:endParaRPr sz="9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246" name="object 35">
            <a:extLst>
              <a:ext uri="{FF2B5EF4-FFF2-40B4-BE49-F238E27FC236}">
                <a16:creationId xmlns:a16="http://schemas.microsoft.com/office/drawing/2014/main" id="{3159F42B-2048-98E4-5E59-54872C3860EE}"/>
              </a:ext>
            </a:extLst>
          </p:cNvPr>
          <p:cNvGrpSpPr/>
          <p:nvPr/>
        </p:nvGrpSpPr>
        <p:grpSpPr>
          <a:xfrm>
            <a:off x="862812" y="2080986"/>
            <a:ext cx="4818380" cy="506730"/>
            <a:chOff x="846327" y="1719579"/>
            <a:chExt cx="4818380" cy="506730"/>
          </a:xfrm>
        </p:grpSpPr>
        <p:sp>
          <p:nvSpPr>
            <p:cNvPr id="247" name="object 36">
              <a:extLst>
                <a:ext uri="{FF2B5EF4-FFF2-40B4-BE49-F238E27FC236}">
                  <a16:creationId xmlns:a16="http://schemas.microsoft.com/office/drawing/2014/main" id="{F9A70402-521C-1FD5-96D5-E333D22E902F}"/>
                </a:ext>
              </a:extLst>
            </p:cNvPr>
            <p:cNvSpPr/>
            <p:nvPr/>
          </p:nvSpPr>
          <p:spPr>
            <a:xfrm>
              <a:off x="852677" y="1725929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30">
                  <a:moveTo>
                    <a:pt x="4722876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4805172" y="493775"/>
                  </a:lnTo>
                  <a:lnTo>
                    <a:pt x="4805172" y="82296"/>
                  </a:lnTo>
                  <a:lnTo>
                    <a:pt x="4798706" y="50256"/>
                  </a:lnTo>
                  <a:lnTo>
                    <a:pt x="4781073" y="24098"/>
                  </a:lnTo>
                  <a:lnTo>
                    <a:pt x="4754915" y="6465"/>
                  </a:lnTo>
                  <a:lnTo>
                    <a:pt x="4722876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object 37">
              <a:extLst>
                <a:ext uri="{FF2B5EF4-FFF2-40B4-BE49-F238E27FC236}">
                  <a16:creationId xmlns:a16="http://schemas.microsoft.com/office/drawing/2014/main" id="{195BF978-5612-2CD1-F5E2-C7CAFCAA0518}"/>
                </a:ext>
              </a:extLst>
            </p:cNvPr>
            <p:cNvSpPr/>
            <p:nvPr/>
          </p:nvSpPr>
          <p:spPr>
            <a:xfrm>
              <a:off x="852677" y="1725929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30">
                  <a:moveTo>
                    <a:pt x="0" y="0"/>
                  </a:moveTo>
                  <a:lnTo>
                    <a:pt x="4722876" y="0"/>
                  </a:lnTo>
                  <a:lnTo>
                    <a:pt x="4754915" y="6465"/>
                  </a:lnTo>
                  <a:lnTo>
                    <a:pt x="4781073" y="24098"/>
                  </a:lnTo>
                  <a:lnTo>
                    <a:pt x="4798706" y="50256"/>
                  </a:lnTo>
                  <a:lnTo>
                    <a:pt x="4805172" y="82296"/>
                  </a:lnTo>
                  <a:lnTo>
                    <a:pt x="4805172" y="493775"/>
                  </a:lnTo>
                  <a:lnTo>
                    <a:pt x="0" y="4937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9" name="object 38">
            <a:extLst>
              <a:ext uri="{FF2B5EF4-FFF2-40B4-BE49-F238E27FC236}">
                <a16:creationId xmlns:a16="http://schemas.microsoft.com/office/drawing/2014/main" id="{A03E8E6D-C9AF-1794-2CAB-942B73485D23}"/>
              </a:ext>
            </a:extLst>
          </p:cNvPr>
          <p:cNvSpPr txBox="1"/>
          <p:nvPr/>
        </p:nvSpPr>
        <p:spPr>
          <a:xfrm>
            <a:off x="1251636" y="2131786"/>
            <a:ext cx="415671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Interconnected Operational Challenges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>
              <a:spcBef>
                <a:spcPts val="35"/>
              </a:spcBef>
            </a:pP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The</a:t>
            </a:r>
            <a:r>
              <a:rPr sz="900" kern="0" spc="4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flow</a:t>
            </a:r>
            <a:r>
              <a:rPr sz="900" kern="0" spc="-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of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data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between</a:t>
            </a:r>
            <a:r>
              <a:rPr sz="900" kern="0" spc="-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objects</a:t>
            </a:r>
            <a:r>
              <a:rPr sz="9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1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people</a:t>
            </a:r>
            <a:r>
              <a:rPr sz="900" kern="0" spc="-2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increases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exponentially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as</a:t>
            </a:r>
            <a:r>
              <a:rPr sz="9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industrial</a:t>
            </a:r>
            <a:endParaRPr sz="9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12700"/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human</a:t>
            </a:r>
            <a:r>
              <a:rPr sz="900" kern="0" spc="-4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systems</a:t>
            </a:r>
            <a:r>
              <a:rPr sz="9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become</a:t>
            </a:r>
            <a:r>
              <a:rPr sz="900" kern="0" spc="-8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increasingly</a:t>
            </a:r>
            <a:r>
              <a:rPr sz="900" kern="0" spc="-6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interconnected</a:t>
            </a:r>
            <a:r>
              <a:rPr sz="900" kern="0" spc="-50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and</a:t>
            </a:r>
            <a:r>
              <a:rPr sz="900" kern="0" spc="35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online.</a:t>
            </a:r>
            <a:endParaRPr sz="9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250" name="object 39">
            <a:extLst>
              <a:ext uri="{FF2B5EF4-FFF2-40B4-BE49-F238E27FC236}">
                <a16:creationId xmlns:a16="http://schemas.microsoft.com/office/drawing/2014/main" id="{11EB9D24-C00F-0917-A496-E9010A8D1D7D}"/>
              </a:ext>
            </a:extLst>
          </p:cNvPr>
          <p:cNvGrpSpPr/>
          <p:nvPr/>
        </p:nvGrpSpPr>
        <p:grpSpPr>
          <a:xfrm>
            <a:off x="862812" y="2689062"/>
            <a:ext cx="4818380" cy="511175"/>
            <a:chOff x="846327" y="2327655"/>
            <a:chExt cx="4818380" cy="511175"/>
          </a:xfrm>
        </p:grpSpPr>
        <p:sp>
          <p:nvSpPr>
            <p:cNvPr id="251" name="object 40">
              <a:extLst>
                <a:ext uri="{FF2B5EF4-FFF2-40B4-BE49-F238E27FC236}">
                  <a16:creationId xmlns:a16="http://schemas.microsoft.com/office/drawing/2014/main" id="{5F2832A2-CA90-B8CA-10BD-914FBA895537}"/>
                </a:ext>
              </a:extLst>
            </p:cNvPr>
            <p:cNvSpPr/>
            <p:nvPr/>
          </p:nvSpPr>
          <p:spPr>
            <a:xfrm>
              <a:off x="852677" y="233400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4722114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4805172" y="498348"/>
                  </a:lnTo>
                  <a:lnTo>
                    <a:pt x="4805172" y="83058"/>
                  </a:lnTo>
                  <a:lnTo>
                    <a:pt x="4798641" y="50738"/>
                  </a:lnTo>
                  <a:lnTo>
                    <a:pt x="4780835" y="24336"/>
                  </a:lnTo>
                  <a:lnTo>
                    <a:pt x="4754433" y="6530"/>
                  </a:lnTo>
                  <a:lnTo>
                    <a:pt x="4722114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object 41">
              <a:extLst>
                <a:ext uri="{FF2B5EF4-FFF2-40B4-BE49-F238E27FC236}">
                  <a16:creationId xmlns:a16="http://schemas.microsoft.com/office/drawing/2014/main" id="{133BE533-8369-18D7-A822-21B92CF6FF0B}"/>
                </a:ext>
              </a:extLst>
            </p:cNvPr>
            <p:cNvSpPr/>
            <p:nvPr/>
          </p:nvSpPr>
          <p:spPr>
            <a:xfrm>
              <a:off x="852677" y="233400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0" y="0"/>
                  </a:moveTo>
                  <a:lnTo>
                    <a:pt x="4722114" y="0"/>
                  </a:lnTo>
                  <a:lnTo>
                    <a:pt x="4754433" y="6530"/>
                  </a:lnTo>
                  <a:lnTo>
                    <a:pt x="4780835" y="24336"/>
                  </a:lnTo>
                  <a:lnTo>
                    <a:pt x="4798641" y="50738"/>
                  </a:lnTo>
                  <a:lnTo>
                    <a:pt x="4805172" y="83058"/>
                  </a:lnTo>
                  <a:lnTo>
                    <a:pt x="4805172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3" name="object 42">
            <a:extLst>
              <a:ext uri="{FF2B5EF4-FFF2-40B4-BE49-F238E27FC236}">
                <a16:creationId xmlns:a16="http://schemas.microsoft.com/office/drawing/2014/main" id="{F1E8D22B-0109-0324-73F5-9F5ADA6E9EE7}"/>
              </a:ext>
            </a:extLst>
          </p:cNvPr>
          <p:cNvSpPr txBox="1"/>
          <p:nvPr/>
        </p:nvSpPr>
        <p:spPr>
          <a:xfrm>
            <a:off x="1251636" y="2724318"/>
            <a:ext cx="424815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900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Reactive Maintenance Paradigm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700" marR="5080">
              <a:spcBef>
                <a:spcPts val="5"/>
              </a:spcBef>
            </a:pPr>
            <a:r>
              <a:rPr lang="en-US"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Reactive maintenance results in unexpected downtime which can cost </a:t>
            </a:r>
            <a:r>
              <a:rPr lang="en-US" sz="900" kern="0" spc="-10" dirty="0" err="1">
                <a:solidFill>
                  <a:sysClr val="windowText" lastClr="000000"/>
                </a:solidFill>
                <a:latin typeface="Arial MT"/>
                <a:cs typeface="Arial MT"/>
              </a:rPr>
              <a:t>upto</a:t>
            </a:r>
            <a:r>
              <a:rPr lang="en-US"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 200 Cr INR in the steel manufacturing industry. </a:t>
            </a:r>
            <a:r>
              <a:rPr sz="9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.</a:t>
            </a:r>
            <a:endParaRPr sz="9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254" name="object 44">
            <a:extLst>
              <a:ext uri="{FF2B5EF4-FFF2-40B4-BE49-F238E27FC236}">
                <a16:creationId xmlns:a16="http://schemas.microsoft.com/office/drawing/2014/main" id="{5D11B86C-C853-2A72-221D-8F9397B3448C}"/>
              </a:ext>
            </a:extLst>
          </p:cNvPr>
          <p:cNvSpPr txBox="1"/>
          <p:nvPr/>
        </p:nvSpPr>
        <p:spPr>
          <a:xfrm>
            <a:off x="5862294" y="1171616"/>
            <a:ext cx="542226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…Cohesiveness in Technology implementation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5" name="object 45">
            <a:extLst>
              <a:ext uri="{FF2B5EF4-FFF2-40B4-BE49-F238E27FC236}">
                <a16:creationId xmlns:a16="http://schemas.microsoft.com/office/drawing/2014/main" id="{5482505A-336C-1A58-FB0A-956D1CC3B331}"/>
              </a:ext>
            </a:extLst>
          </p:cNvPr>
          <p:cNvGrpSpPr/>
          <p:nvPr/>
        </p:nvGrpSpPr>
        <p:grpSpPr>
          <a:xfrm>
            <a:off x="647929" y="1463767"/>
            <a:ext cx="566420" cy="1165225"/>
            <a:chOff x="631444" y="1102360"/>
            <a:chExt cx="566420" cy="1165225"/>
          </a:xfrm>
        </p:grpSpPr>
        <p:sp>
          <p:nvSpPr>
            <p:cNvPr id="256" name="object 46">
              <a:extLst>
                <a:ext uri="{FF2B5EF4-FFF2-40B4-BE49-F238E27FC236}">
                  <a16:creationId xmlns:a16="http://schemas.microsoft.com/office/drawing/2014/main" id="{AAB212CB-EFEF-CE74-456C-1122D82E20D4}"/>
                </a:ext>
              </a:extLst>
            </p:cNvPr>
            <p:cNvSpPr/>
            <p:nvPr/>
          </p:nvSpPr>
          <p:spPr>
            <a:xfrm>
              <a:off x="637794" y="1108710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276606" y="0"/>
                  </a:moveTo>
                  <a:lnTo>
                    <a:pt x="231738" y="3649"/>
                  </a:lnTo>
                  <a:lnTo>
                    <a:pt x="189175" y="14215"/>
                  </a:lnTo>
                  <a:lnTo>
                    <a:pt x="149488" y="31125"/>
                  </a:lnTo>
                  <a:lnTo>
                    <a:pt x="113244" y="53803"/>
                  </a:lnTo>
                  <a:lnTo>
                    <a:pt x="81014" y="81676"/>
                  </a:lnTo>
                  <a:lnTo>
                    <a:pt x="53368" y="114171"/>
                  </a:lnTo>
                  <a:lnTo>
                    <a:pt x="30873" y="150714"/>
                  </a:lnTo>
                  <a:lnTo>
                    <a:pt x="14101" y="190731"/>
                  </a:lnTo>
                  <a:lnTo>
                    <a:pt x="3620" y="233648"/>
                  </a:lnTo>
                  <a:lnTo>
                    <a:pt x="0" y="278891"/>
                  </a:lnTo>
                  <a:lnTo>
                    <a:pt x="3620" y="324135"/>
                  </a:lnTo>
                  <a:lnTo>
                    <a:pt x="14101" y="367052"/>
                  </a:lnTo>
                  <a:lnTo>
                    <a:pt x="30873" y="407069"/>
                  </a:lnTo>
                  <a:lnTo>
                    <a:pt x="53368" y="443612"/>
                  </a:lnTo>
                  <a:lnTo>
                    <a:pt x="81014" y="476107"/>
                  </a:lnTo>
                  <a:lnTo>
                    <a:pt x="113244" y="503980"/>
                  </a:lnTo>
                  <a:lnTo>
                    <a:pt x="149488" y="526658"/>
                  </a:lnTo>
                  <a:lnTo>
                    <a:pt x="189175" y="543568"/>
                  </a:lnTo>
                  <a:lnTo>
                    <a:pt x="231738" y="554134"/>
                  </a:lnTo>
                  <a:lnTo>
                    <a:pt x="276606" y="557784"/>
                  </a:lnTo>
                  <a:lnTo>
                    <a:pt x="321473" y="554134"/>
                  </a:lnTo>
                  <a:lnTo>
                    <a:pt x="364036" y="543568"/>
                  </a:lnTo>
                  <a:lnTo>
                    <a:pt x="403723" y="526658"/>
                  </a:lnTo>
                  <a:lnTo>
                    <a:pt x="439967" y="503980"/>
                  </a:lnTo>
                  <a:lnTo>
                    <a:pt x="472197" y="476107"/>
                  </a:lnTo>
                  <a:lnTo>
                    <a:pt x="499843" y="443612"/>
                  </a:lnTo>
                  <a:lnTo>
                    <a:pt x="522338" y="407069"/>
                  </a:lnTo>
                  <a:lnTo>
                    <a:pt x="539110" y="367052"/>
                  </a:lnTo>
                  <a:lnTo>
                    <a:pt x="549591" y="324135"/>
                  </a:lnTo>
                  <a:lnTo>
                    <a:pt x="553212" y="278891"/>
                  </a:lnTo>
                  <a:lnTo>
                    <a:pt x="549591" y="233648"/>
                  </a:lnTo>
                  <a:lnTo>
                    <a:pt x="539110" y="190731"/>
                  </a:lnTo>
                  <a:lnTo>
                    <a:pt x="522338" y="150714"/>
                  </a:lnTo>
                  <a:lnTo>
                    <a:pt x="499843" y="114171"/>
                  </a:lnTo>
                  <a:lnTo>
                    <a:pt x="472197" y="81676"/>
                  </a:lnTo>
                  <a:lnTo>
                    <a:pt x="439967" y="53803"/>
                  </a:lnTo>
                  <a:lnTo>
                    <a:pt x="403723" y="31125"/>
                  </a:lnTo>
                  <a:lnTo>
                    <a:pt x="364036" y="14215"/>
                  </a:lnTo>
                  <a:lnTo>
                    <a:pt x="321473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object 47">
              <a:extLst>
                <a:ext uri="{FF2B5EF4-FFF2-40B4-BE49-F238E27FC236}">
                  <a16:creationId xmlns:a16="http://schemas.microsoft.com/office/drawing/2014/main" id="{D87F8FF3-C60C-BC1A-5AF0-4636F25DB707}"/>
                </a:ext>
              </a:extLst>
            </p:cNvPr>
            <p:cNvSpPr/>
            <p:nvPr/>
          </p:nvSpPr>
          <p:spPr>
            <a:xfrm>
              <a:off x="637794" y="1108710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0" y="278891"/>
                  </a:moveTo>
                  <a:lnTo>
                    <a:pt x="3620" y="233648"/>
                  </a:lnTo>
                  <a:lnTo>
                    <a:pt x="14101" y="190731"/>
                  </a:lnTo>
                  <a:lnTo>
                    <a:pt x="30873" y="150714"/>
                  </a:lnTo>
                  <a:lnTo>
                    <a:pt x="53368" y="114171"/>
                  </a:lnTo>
                  <a:lnTo>
                    <a:pt x="81014" y="81676"/>
                  </a:lnTo>
                  <a:lnTo>
                    <a:pt x="113244" y="53803"/>
                  </a:lnTo>
                  <a:lnTo>
                    <a:pt x="149488" y="31125"/>
                  </a:lnTo>
                  <a:lnTo>
                    <a:pt x="189175" y="14215"/>
                  </a:lnTo>
                  <a:lnTo>
                    <a:pt x="231738" y="3649"/>
                  </a:lnTo>
                  <a:lnTo>
                    <a:pt x="276606" y="0"/>
                  </a:lnTo>
                  <a:lnTo>
                    <a:pt x="321473" y="3649"/>
                  </a:lnTo>
                  <a:lnTo>
                    <a:pt x="364036" y="14215"/>
                  </a:lnTo>
                  <a:lnTo>
                    <a:pt x="403723" y="31125"/>
                  </a:lnTo>
                  <a:lnTo>
                    <a:pt x="439967" y="53803"/>
                  </a:lnTo>
                  <a:lnTo>
                    <a:pt x="472197" y="81676"/>
                  </a:lnTo>
                  <a:lnTo>
                    <a:pt x="499843" y="114171"/>
                  </a:lnTo>
                  <a:lnTo>
                    <a:pt x="522338" y="150714"/>
                  </a:lnTo>
                  <a:lnTo>
                    <a:pt x="539110" y="190731"/>
                  </a:lnTo>
                  <a:lnTo>
                    <a:pt x="549591" y="233648"/>
                  </a:lnTo>
                  <a:lnTo>
                    <a:pt x="553212" y="278891"/>
                  </a:lnTo>
                  <a:lnTo>
                    <a:pt x="549591" y="324135"/>
                  </a:lnTo>
                  <a:lnTo>
                    <a:pt x="539110" y="367052"/>
                  </a:lnTo>
                  <a:lnTo>
                    <a:pt x="522338" y="407069"/>
                  </a:lnTo>
                  <a:lnTo>
                    <a:pt x="499843" y="443612"/>
                  </a:lnTo>
                  <a:lnTo>
                    <a:pt x="472197" y="476107"/>
                  </a:lnTo>
                  <a:lnTo>
                    <a:pt x="439967" y="503980"/>
                  </a:lnTo>
                  <a:lnTo>
                    <a:pt x="403723" y="526658"/>
                  </a:lnTo>
                  <a:lnTo>
                    <a:pt x="364036" y="543568"/>
                  </a:lnTo>
                  <a:lnTo>
                    <a:pt x="321473" y="554134"/>
                  </a:lnTo>
                  <a:lnTo>
                    <a:pt x="276606" y="557784"/>
                  </a:lnTo>
                  <a:lnTo>
                    <a:pt x="231738" y="554134"/>
                  </a:lnTo>
                  <a:lnTo>
                    <a:pt x="189175" y="543568"/>
                  </a:lnTo>
                  <a:lnTo>
                    <a:pt x="149488" y="526658"/>
                  </a:lnTo>
                  <a:lnTo>
                    <a:pt x="113244" y="503980"/>
                  </a:lnTo>
                  <a:lnTo>
                    <a:pt x="81014" y="476107"/>
                  </a:lnTo>
                  <a:lnTo>
                    <a:pt x="53368" y="443612"/>
                  </a:lnTo>
                  <a:lnTo>
                    <a:pt x="30873" y="407069"/>
                  </a:lnTo>
                  <a:lnTo>
                    <a:pt x="14101" y="367052"/>
                  </a:lnTo>
                  <a:lnTo>
                    <a:pt x="3620" y="324135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object 48">
              <a:extLst>
                <a:ext uri="{FF2B5EF4-FFF2-40B4-BE49-F238E27FC236}">
                  <a16:creationId xmlns:a16="http://schemas.microsoft.com/office/drawing/2014/main" id="{D97A269B-F70D-4B29-E3C3-505166D158C1}"/>
                </a:ext>
              </a:extLst>
            </p:cNvPr>
            <p:cNvSpPr/>
            <p:nvPr/>
          </p:nvSpPr>
          <p:spPr>
            <a:xfrm>
              <a:off x="637794" y="170764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19">
                  <a:moveTo>
                    <a:pt x="276606" y="0"/>
                  </a:moveTo>
                  <a:lnTo>
                    <a:pt x="226884" y="4455"/>
                  </a:lnTo>
                  <a:lnTo>
                    <a:pt x="180087" y="17303"/>
                  </a:lnTo>
                  <a:lnTo>
                    <a:pt x="136996" y="37761"/>
                  </a:lnTo>
                  <a:lnTo>
                    <a:pt x="98391" y="65049"/>
                  </a:lnTo>
                  <a:lnTo>
                    <a:pt x="65053" y="98385"/>
                  </a:lnTo>
                  <a:lnTo>
                    <a:pt x="37764" y="136990"/>
                  </a:lnTo>
                  <a:lnTo>
                    <a:pt x="17304" y="180082"/>
                  </a:lnTo>
                  <a:lnTo>
                    <a:pt x="4456" y="226881"/>
                  </a:lnTo>
                  <a:lnTo>
                    <a:pt x="0" y="276606"/>
                  </a:lnTo>
                  <a:lnTo>
                    <a:pt x="4456" y="326330"/>
                  </a:lnTo>
                  <a:lnTo>
                    <a:pt x="17304" y="373129"/>
                  </a:lnTo>
                  <a:lnTo>
                    <a:pt x="37764" y="416221"/>
                  </a:lnTo>
                  <a:lnTo>
                    <a:pt x="65053" y="454826"/>
                  </a:lnTo>
                  <a:lnTo>
                    <a:pt x="98391" y="488162"/>
                  </a:lnTo>
                  <a:lnTo>
                    <a:pt x="136996" y="515450"/>
                  </a:lnTo>
                  <a:lnTo>
                    <a:pt x="180087" y="535908"/>
                  </a:lnTo>
                  <a:lnTo>
                    <a:pt x="226884" y="548756"/>
                  </a:lnTo>
                  <a:lnTo>
                    <a:pt x="276606" y="553212"/>
                  </a:lnTo>
                  <a:lnTo>
                    <a:pt x="326327" y="548756"/>
                  </a:lnTo>
                  <a:lnTo>
                    <a:pt x="373124" y="535908"/>
                  </a:lnTo>
                  <a:lnTo>
                    <a:pt x="416215" y="515450"/>
                  </a:lnTo>
                  <a:lnTo>
                    <a:pt x="454820" y="488162"/>
                  </a:lnTo>
                  <a:lnTo>
                    <a:pt x="488158" y="454826"/>
                  </a:lnTo>
                  <a:lnTo>
                    <a:pt x="515447" y="416221"/>
                  </a:lnTo>
                  <a:lnTo>
                    <a:pt x="535907" y="373129"/>
                  </a:lnTo>
                  <a:lnTo>
                    <a:pt x="548755" y="326330"/>
                  </a:lnTo>
                  <a:lnTo>
                    <a:pt x="553212" y="276606"/>
                  </a:lnTo>
                  <a:lnTo>
                    <a:pt x="548755" y="226881"/>
                  </a:lnTo>
                  <a:lnTo>
                    <a:pt x="535907" y="180082"/>
                  </a:lnTo>
                  <a:lnTo>
                    <a:pt x="515447" y="136990"/>
                  </a:lnTo>
                  <a:lnTo>
                    <a:pt x="488158" y="98385"/>
                  </a:lnTo>
                  <a:lnTo>
                    <a:pt x="454820" y="65049"/>
                  </a:lnTo>
                  <a:lnTo>
                    <a:pt x="416215" y="37761"/>
                  </a:lnTo>
                  <a:lnTo>
                    <a:pt x="373124" y="17303"/>
                  </a:lnTo>
                  <a:lnTo>
                    <a:pt x="326327" y="4455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object 49">
              <a:extLst>
                <a:ext uri="{FF2B5EF4-FFF2-40B4-BE49-F238E27FC236}">
                  <a16:creationId xmlns:a16="http://schemas.microsoft.com/office/drawing/2014/main" id="{248B46F9-B072-0B0F-2A1F-D3604A294239}"/>
                </a:ext>
              </a:extLst>
            </p:cNvPr>
            <p:cNvSpPr/>
            <p:nvPr/>
          </p:nvSpPr>
          <p:spPr>
            <a:xfrm>
              <a:off x="637794" y="170764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19">
                  <a:moveTo>
                    <a:pt x="0" y="276606"/>
                  </a:moveTo>
                  <a:lnTo>
                    <a:pt x="4456" y="226881"/>
                  </a:lnTo>
                  <a:lnTo>
                    <a:pt x="17304" y="180082"/>
                  </a:lnTo>
                  <a:lnTo>
                    <a:pt x="37764" y="136990"/>
                  </a:lnTo>
                  <a:lnTo>
                    <a:pt x="65053" y="98385"/>
                  </a:lnTo>
                  <a:lnTo>
                    <a:pt x="98391" y="65049"/>
                  </a:lnTo>
                  <a:lnTo>
                    <a:pt x="136996" y="37761"/>
                  </a:lnTo>
                  <a:lnTo>
                    <a:pt x="180087" y="17303"/>
                  </a:lnTo>
                  <a:lnTo>
                    <a:pt x="226884" y="4455"/>
                  </a:lnTo>
                  <a:lnTo>
                    <a:pt x="276606" y="0"/>
                  </a:lnTo>
                  <a:lnTo>
                    <a:pt x="326327" y="4455"/>
                  </a:lnTo>
                  <a:lnTo>
                    <a:pt x="373124" y="17303"/>
                  </a:lnTo>
                  <a:lnTo>
                    <a:pt x="416215" y="37761"/>
                  </a:lnTo>
                  <a:lnTo>
                    <a:pt x="454820" y="65049"/>
                  </a:lnTo>
                  <a:lnTo>
                    <a:pt x="488158" y="98385"/>
                  </a:lnTo>
                  <a:lnTo>
                    <a:pt x="515447" y="136990"/>
                  </a:lnTo>
                  <a:lnTo>
                    <a:pt x="535907" y="180082"/>
                  </a:lnTo>
                  <a:lnTo>
                    <a:pt x="548755" y="226881"/>
                  </a:lnTo>
                  <a:lnTo>
                    <a:pt x="553212" y="276606"/>
                  </a:lnTo>
                  <a:lnTo>
                    <a:pt x="548755" y="326330"/>
                  </a:lnTo>
                  <a:lnTo>
                    <a:pt x="535907" y="373129"/>
                  </a:lnTo>
                  <a:lnTo>
                    <a:pt x="515447" y="416221"/>
                  </a:lnTo>
                  <a:lnTo>
                    <a:pt x="488158" y="454826"/>
                  </a:lnTo>
                  <a:lnTo>
                    <a:pt x="454820" y="488162"/>
                  </a:lnTo>
                  <a:lnTo>
                    <a:pt x="416215" y="515450"/>
                  </a:lnTo>
                  <a:lnTo>
                    <a:pt x="373124" y="535908"/>
                  </a:lnTo>
                  <a:lnTo>
                    <a:pt x="326327" y="548756"/>
                  </a:lnTo>
                  <a:lnTo>
                    <a:pt x="276606" y="553212"/>
                  </a:lnTo>
                  <a:lnTo>
                    <a:pt x="226884" y="548756"/>
                  </a:lnTo>
                  <a:lnTo>
                    <a:pt x="180087" y="535908"/>
                  </a:lnTo>
                  <a:lnTo>
                    <a:pt x="136996" y="515450"/>
                  </a:lnTo>
                  <a:lnTo>
                    <a:pt x="98391" y="488162"/>
                  </a:lnTo>
                  <a:lnTo>
                    <a:pt x="65053" y="454826"/>
                  </a:lnTo>
                  <a:lnTo>
                    <a:pt x="37764" y="416221"/>
                  </a:lnTo>
                  <a:lnTo>
                    <a:pt x="17304" y="373129"/>
                  </a:lnTo>
                  <a:lnTo>
                    <a:pt x="4456" y="326330"/>
                  </a:lnTo>
                  <a:lnTo>
                    <a:pt x="0" y="276606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0" name="object 50">
              <a:extLst>
                <a:ext uri="{FF2B5EF4-FFF2-40B4-BE49-F238E27FC236}">
                  <a16:creationId xmlns:a16="http://schemas.microsoft.com/office/drawing/2014/main" id="{B3B5E5DD-9BA0-08CD-AE10-738E4135E32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32" y="1197864"/>
              <a:ext cx="388619" cy="356615"/>
            </a:xfrm>
            <a:prstGeom prst="rect">
              <a:avLst/>
            </a:prstGeom>
          </p:spPr>
        </p:pic>
        <p:pic>
          <p:nvPicPr>
            <p:cNvPr id="261" name="object 51">
              <a:extLst>
                <a:ext uri="{FF2B5EF4-FFF2-40B4-BE49-F238E27FC236}">
                  <a16:creationId xmlns:a16="http://schemas.microsoft.com/office/drawing/2014/main" id="{9CEEF968-D71D-05CD-C0A1-561557D578D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232" y="1792224"/>
              <a:ext cx="388619" cy="361188"/>
            </a:xfrm>
            <a:prstGeom prst="rect">
              <a:avLst/>
            </a:prstGeom>
          </p:spPr>
        </p:pic>
      </p:grpSp>
      <p:grpSp>
        <p:nvGrpSpPr>
          <p:cNvPr id="262" name="object 52">
            <a:extLst>
              <a:ext uri="{FF2B5EF4-FFF2-40B4-BE49-F238E27FC236}">
                <a16:creationId xmlns:a16="http://schemas.microsoft.com/office/drawing/2014/main" id="{87775489-720A-78C3-4571-A5FAE4C339A4}"/>
              </a:ext>
            </a:extLst>
          </p:cNvPr>
          <p:cNvGrpSpPr/>
          <p:nvPr/>
        </p:nvGrpSpPr>
        <p:grpSpPr>
          <a:xfrm>
            <a:off x="647929" y="2675346"/>
            <a:ext cx="566420" cy="570865"/>
            <a:chOff x="631444" y="2313939"/>
            <a:chExt cx="566420" cy="570865"/>
          </a:xfrm>
        </p:grpSpPr>
        <p:sp>
          <p:nvSpPr>
            <p:cNvPr id="263" name="object 53">
              <a:extLst>
                <a:ext uri="{FF2B5EF4-FFF2-40B4-BE49-F238E27FC236}">
                  <a16:creationId xmlns:a16="http://schemas.microsoft.com/office/drawing/2014/main" id="{7AB69864-4BD1-6CF1-1DF2-5562D71277BE}"/>
                </a:ext>
              </a:extLst>
            </p:cNvPr>
            <p:cNvSpPr/>
            <p:nvPr/>
          </p:nvSpPr>
          <p:spPr>
            <a:xfrm>
              <a:off x="637794" y="2320289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276606" y="0"/>
                  </a:moveTo>
                  <a:lnTo>
                    <a:pt x="231738" y="3649"/>
                  </a:lnTo>
                  <a:lnTo>
                    <a:pt x="189175" y="14215"/>
                  </a:lnTo>
                  <a:lnTo>
                    <a:pt x="149488" y="31125"/>
                  </a:lnTo>
                  <a:lnTo>
                    <a:pt x="113244" y="53803"/>
                  </a:lnTo>
                  <a:lnTo>
                    <a:pt x="81014" y="81676"/>
                  </a:lnTo>
                  <a:lnTo>
                    <a:pt x="53368" y="114171"/>
                  </a:lnTo>
                  <a:lnTo>
                    <a:pt x="30873" y="150714"/>
                  </a:lnTo>
                  <a:lnTo>
                    <a:pt x="14101" y="190731"/>
                  </a:lnTo>
                  <a:lnTo>
                    <a:pt x="3620" y="233648"/>
                  </a:lnTo>
                  <a:lnTo>
                    <a:pt x="0" y="278892"/>
                  </a:lnTo>
                  <a:lnTo>
                    <a:pt x="3620" y="324135"/>
                  </a:lnTo>
                  <a:lnTo>
                    <a:pt x="14101" y="367052"/>
                  </a:lnTo>
                  <a:lnTo>
                    <a:pt x="30873" y="407069"/>
                  </a:lnTo>
                  <a:lnTo>
                    <a:pt x="53368" y="443612"/>
                  </a:lnTo>
                  <a:lnTo>
                    <a:pt x="81014" y="476107"/>
                  </a:lnTo>
                  <a:lnTo>
                    <a:pt x="113244" y="503980"/>
                  </a:lnTo>
                  <a:lnTo>
                    <a:pt x="149488" y="526658"/>
                  </a:lnTo>
                  <a:lnTo>
                    <a:pt x="189175" y="543568"/>
                  </a:lnTo>
                  <a:lnTo>
                    <a:pt x="231738" y="554134"/>
                  </a:lnTo>
                  <a:lnTo>
                    <a:pt x="276606" y="557784"/>
                  </a:lnTo>
                  <a:lnTo>
                    <a:pt x="321473" y="554134"/>
                  </a:lnTo>
                  <a:lnTo>
                    <a:pt x="364036" y="543568"/>
                  </a:lnTo>
                  <a:lnTo>
                    <a:pt x="403723" y="526658"/>
                  </a:lnTo>
                  <a:lnTo>
                    <a:pt x="439967" y="503980"/>
                  </a:lnTo>
                  <a:lnTo>
                    <a:pt x="472197" y="476107"/>
                  </a:lnTo>
                  <a:lnTo>
                    <a:pt x="499843" y="443612"/>
                  </a:lnTo>
                  <a:lnTo>
                    <a:pt x="522338" y="407069"/>
                  </a:lnTo>
                  <a:lnTo>
                    <a:pt x="539110" y="367052"/>
                  </a:lnTo>
                  <a:lnTo>
                    <a:pt x="549591" y="324135"/>
                  </a:lnTo>
                  <a:lnTo>
                    <a:pt x="553212" y="278892"/>
                  </a:lnTo>
                  <a:lnTo>
                    <a:pt x="549591" y="233648"/>
                  </a:lnTo>
                  <a:lnTo>
                    <a:pt x="539110" y="190731"/>
                  </a:lnTo>
                  <a:lnTo>
                    <a:pt x="522338" y="150714"/>
                  </a:lnTo>
                  <a:lnTo>
                    <a:pt x="499843" y="114171"/>
                  </a:lnTo>
                  <a:lnTo>
                    <a:pt x="472197" y="81676"/>
                  </a:lnTo>
                  <a:lnTo>
                    <a:pt x="439967" y="53803"/>
                  </a:lnTo>
                  <a:lnTo>
                    <a:pt x="403723" y="31125"/>
                  </a:lnTo>
                  <a:lnTo>
                    <a:pt x="364036" y="14215"/>
                  </a:lnTo>
                  <a:lnTo>
                    <a:pt x="321473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object 54">
              <a:extLst>
                <a:ext uri="{FF2B5EF4-FFF2-40B4-BE49-F238E27FC236}">
                  <a16:creationId xmlns:a16="http://schemas.microsoft.com/office/drawing/2014/main" id="{1C59AEA5-FE37-E6F8-B3CA-705B2619015E}"/>
                </a:ext>
              </a:extLst>
            </p:cNvPr>
            <p:cNvSpPr/>
            <p:nvPr/>
          </p:nvSpPr>
          <p:spPr>
            <a:xfrm>
              <a:off x="637794" y="2320289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0" y="278892"/>
                  </a:moveTo>
                  <a:lnTo>
                    <a:pt x="3620" y="233648"/>
                  </a:lnTo>
                  <a:lnTo>
                    <a:pt x="14101" y="190731"/>
                  </a:lnTo>
                  <a:lnTo>
                    <a:pt x="30873" y="150714"/>
                  </a:lnTo>
                  <a:lnTo>
                    <a:pt x="53368" y="114171"/>
                  </a:lnTo>
                  <a:lnTo>
                    <a:pt x="81014" y="81676"/>
                  </a:lnTo>
                  <a:lnTo>
                    <a:pt x="113244" y="53803"/>
                  </a:lnTo>
                  <a:lnTo>
                    <a:pt x="149488" y="31125"/>
                  </a:lnTo>
                  <a:lnTo>
                    <a:pt x="189175" y="14215"/>
                  </a:lnTo>
                  <a:lnTo>
                    <a:pt x="231738" y="3649"/>
                  </a:lnTo>
                  <a:lnTo>
                    <a:pt x="276606" y="0"/>
                  </a:lnTo>
                  <a:lnTo>
                    <a:pt x="321473" y="3649"/>
                  </a:lnTo>
                  <a:lnTo>
                    <a:pt x="364036" y="14215"/>
                  </a:lnTo>
                  <a:lnTo>
                    <a:pt x="403723" y="31125"/>
                  </a:lnTo>
                  <a:lnTo>
                    <a:pt x="439967" y="53803"/>
                  </a:lnTo>
                  <a:lnTo>
                    <a:pt x="472197" y="81676"/>
                  </a:lnTo>
                  <a:lnTo>
                    <a:pt x="499843" y="114171"/>
                  </a:lnTo>
                  <a:lnTo>
                    <a:pt x="522338" y="150714"/>
                  </a:lnTo>
                  <a:lnTo>
                    <a:pt x="539110" y="190731"/>
                  </a:lnTo>
                  <a:lnTo>
                    <a:pt x="549591" y="233648"/>
                  </a:lnTo>
                  <a:lnTo>
                    <a:pt x="553212" y="278892"/>
                  </a:lnTo>
                  <a:lnTo>
                    <a:pt x="549591" y="324135"/>
                  </a:lnTo>
                  <a:lnTo>
                    <a:pt x="539110" y="367052"/>
                  </a:lnTo>
                  <a:lnTo>
                    <a:pt x="522338" y="407069"/>
                  </a:lnTo>
                  <a:lnTo>
                    <a:pt x="499843" y="443612"/>
                  </a:lnTo>
                  <a:lnTo>
                    <a:pt x="472197" y="476107"/>
                  </a:lnTo>
                  <a:lnTo>
                    <a:pt x="439967" y="503980"/>
                  </a:lnTo>
                  <a:lnTo>
                    <a:pt x="403723" y="526658"/>
                  </a:lnTo>
                  <a:lnTo>
                    <a:pt x="364036" y="543568"/>
                  </a:lnTo>
                  <a:lnTo>
                    <a:pt x="321473" y="554134"/>
                  </a:lnTo>
                  <a:lnTo>
                    <a:pt x="276606" y="557784"/>
                  </a:lnTo>
                  <a:lnTo>
                    <a:pt x="231738" y="554134"/>
                  </a:lnTo>
                  <a:lnTo>
                    <a:pt x="189175" y="543568"/>
                  </a:lnTo>
                  <a:lnTo>
                    <a:pt x="149488" y="526658"/>
                  </a:lnTo>
                  <a:lnTo>
                    <a:pt x="113244" y="503980"/>
                  </a:lnTo>
                  <a:lnTo>
                    <a:pt x="81014" y="476107"/>
                  </a:lnTo>
                  <a:lnTo>
                    <a:pt x="53368" y="443612"/>
                  </a:lnTo>
                  <a:lnTo>
                    <a:pt x="30873" y="407069"/>
                  </a:lnTo>
                  <a:lnTo>
                    <a:pt x="14101" y="367052"/>
                  </a:lnTo>
                  <a:lnTo>
                    <a:pt x="3620" y="324135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5" name="object 55">
              <a:extLst>
                <a:ext uri="{FF2B5EF4-FFF2-40B4-BE49-F238E27FC236}">
                  <a16:creationId xmlns:a16="http://schemas.microsoft.com/office/drawing/2014/main" id="{C8AC1A76-C762-98EC-78BF-4D6B7D6CAB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092" y="2432303"/>
              <a:ext cx="356615" cy="329184"/>
            </a:xfrm>
            <a:prstGeom prst="rect">
              <a:avLst/>
            </a:prstGeom>
          </p:spPr>
        </p:pic>
      </p:grpSp>
      <p:grpSp>
        <p:nvGrpSpPr>
          <p:cNvPr id="294" name="object 84">
            <a:extLst>
              <a:ext uri="{FF2B5EF4-FFF2-40B4-BE49-F238E27FC236}">
                <a16:creationId xmlns:a16="http://schemas.microsoft.com/office/drawing/2014/main" id="{6AB8E04F-5779-5281-B507-14FEAC069F92}"/>
              </a:ext>
            </a:extLst>
          </p:cNvPr>
          <p:cNvGrpSpPr/>
          <p:nvPr/>
        </p:nvGrpSpPr>
        <p:grpSpPr>
          <a:xfrm>
            <a:off x="6563589" y="2304507"/>
            <a:ext cx="4977130" cy="258445"/>
            <a:chOff x="6547104" y="1943100"/>
            <a:chExt cx="4977130" cy="258445"/>
          </a:xfrm>
        </p:grpSpPr>
        <p:pic>
          <p:nvPicPr>
            <p:cNvPr id="295" name="object 85">
              <a:extLst>
                <a:ext uri="{FF2B5EF4-FFF2-40B4-BE49-F238E27FC236}">
                  <a16:creationId xmlns:a16="http://schemas.microsoft.com/office/drawing/2014/main" id="{E3482099-06D4-1450-50A5-E6CFC0B1C6E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0820" y="1943100"/>
              <a:ext cx="4962906" cy="258317"/>
            </a:xfrm>
            <a:prstGeom prst="rect">
              <a:avLst/>
            </a:prstGeom>
          </p:spPr>
        </p:pic>
        <p:sp>
          <p:nvSpPr>
            <p:cNvPr id="296" name="object 86">
              <a:extLst>
                <a:ext uri="{FF2B5EF4-FFF2-40B4-BE49-F238E27FC236}">
                  <a16:creationId xmlns:a16="http://schemas.microsoft.com/office/drawing/2014/main" id="{2BEAF5E6-E38F-A42E-A8C9-96B7C94BBAB6}"/>
                </a:ext>
              </a:extLst>
            </p:cNvPr>
            <p:cNvSpPr/>
            <p:nvPr/>
          </p:nvSpPr>
          <p:spPr>
            <a:xfrm>
              <a:off x="6547104" y="1956816"/>
              <a:ext cx="4970145" cy="215265"/>
            </a:xfrm>
            <a:custGeom>
              <a:avLst/>
              <a:gdLst/>
              <a:ahLst/>
              <a:cxnLst/>
              <a:rect l="l" t="t" r="r" b="b"/>
              <a:pathLst>
                <a:path w="4970145" h="215264">
                  <a:moveTo>
                    <a:pt x="4969763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4969763" y="214884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7" name="object 87">
            <a:extLst>
              <a:ext uri="{FF2B5EF4-FFF2-40B4-BE49-F238E27FC236}">
                <a16:creationId xmlns:a16="http://schemas.microsoft.com/office/drawing/2014/main" id="{45E98D7D-C93D-7359-74F0-4D37FCEFB407}"/>
              </a:ext>
            </a:extLst>
          </p:cNvPr>
          <p:cNvSpPr txBox="1"/>
          <p:nvPr/>
        </p:nvSpPr>
        <p:spPr>
          <a:xfrm>
            <a:off x="6563589" y="2318223"/>
            <a:ext cx="4970145" cy="171201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6350" algn="ctr">
              <a:spcBef>
                <a:spcPts val="375"/>
              </a:spcBef>
            </a:pPr>
            <a:r>
              <a:rPr lang="en-US" sz="800" kern="0" spc="-10" dirty="0">
                <a:solidFill>
                  <a:srgbClr val="FFFFFF"/>
                </a:solidFill>
                <a:latin typeface="Arial MT"/>
                <a:cs typeface="Arial MT"/>
              </a:rPr>
              <a:t>IBM Watson Supply Chain Intelligence + Sterling OMS Integration + IBM Watson IoT for Manufacturing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298" name="object 88">
            <a:extLst>
              <a:ext uri="{FF2B5EF4-FFF2-40B4-BE49-F238E27FC236}">
                <a16:creationId xmlns:a16="http://schemas.microsoft.com/office/drawing/2014/main" id="{414FDE1E-881C-5C1F-0CE0-727D68E59E90}"/>
              </a:ext>
            </a:extLst>
          </p:cNvPr>
          <p:cNvGrpSpPr/>
          <p:nvPr/>
        </p:nvGrpSpPr>
        <p:grpSpPr>
          <a:xfrm>
            <a:off x="6563589" y="2574255"/>
            <a:ext cx="4977130" cy="254000"/>
            <a:chOff x="6547104" y="2212848"/>
            <a:chExt cx="4977130" cy="254000"/>
          </a:xfrm>
        </p:grpSpPr>
        <p:pic>
          <p:nvPicPr>
            <p:cNvPr id="299" name="object 89">
              <a:extLst>
                <a:ext uri="{FF2B5EF4-FFF2-40B4-BE49-F238E27FC236}">
                  <a16:creationId xmlns:a16="http://schemas.microsoft.com/office/drawing/2014/main" id="{DC8BC166-417F-6731-0923-B0C7151F0B2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0820" y="2212848"/>
              <a:ext cx="4962906" cy="253746"/>
            </a:xfrm>
            <a:prstGeom prst="rect">
              <a:avLst/>
            </a:prstGeom>
          </p:spPr>
        </p:pic>
        <p:sp>
          <p:nvSpPr>
            <p:cNvPr id="300" name="object 90">
              <a:extLst>
                <a:ext uri="{FF2B5EF4-FFF2-40B4-BE49-F238E27FC236}">
                  <a16:creationId xmlns:a16="http://schemas.microsoft.com/office/drawing/2014/main" id="{109DE764-9E25-10FB-7D13-5D30952DDB69}"/>
                </a:ext>
              </a:extLst>
            </p:cNvPr>
            <p:cNvSpPr/>
            <p:nvPr/>
          </p:nvSpPr>
          <p:spPr>
            <a:xfrm>
              <a:off x="6547104" y="2226564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1" name="object 91">
            <a:extLst>
              <a:ext uri="{FF2B5EF4-FFF2-40B4-BE49-F238E27FC236}">
                <a16:creationId xmlns:a16="http://schemas.microsoft.com/office/drawing/2014/main" id="{0FFB489C-24D7-4B08-2FF2-FB5785466BA5}"/>
              </a:ext>
            </a:extLst>
          </p:cNvPr>
          <p:cNvSpPr txBox="1"/>
          <p:nvPr/>
        </p:nvSpPr>
        <p:spPr>
          <a:xfrm>
            <a:off x="6563589" y="2587971"/>
            <a:ext cx="4970145" cy="167995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525" algn="ctr">
              <a:spcBef>
                <a:spcPts val="350"/>
              </a:spcBef>
            </a:pPr>
            <a:r>
              <a:rPr lang="en-US" sz="800" kern="0" spc="-10" dirty="0">
                <a:solidFill>
                  <a:srgbClr val="FFFFFF"/>
                </a:solidFill>
                <a:latin typeface="Arial MT"/>
                <a:cs typeface="Arial MT"/>
              </a:rPr>
              <a:t>Manhattan Active Allocation + Manhattan Active WMS + Manhattan Active Quality management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grpSp>
        <p:nvGrpSpPr>
          <p:cNvPr id="302" name="object 92">
            <a:extLst>
              <a:ext uri="{FF2B5EF4-FFF2-40B4-BE49-F238E27FC236}">
                <a16:creationId xmlns:a16="http://schemas.microsoft.com/office/drawing/2014/main" id="{2B5BA6DF-5BB8-3482-B69E-294335B49658}"/>
              </a:ext>
            </a:extLst>
          </p:cNvPr>
          <p:cNvGrpSpPr/>
          <p:nvPr/>
        </p:nvGrpSpPr>
        <p:grpSpPr>
          <a:xfrm>
            <a:off x="6563589" y="2848574"/>
            <a:ext cx="4977130" cy="254000"/>
            <a:chOff x="6547104" y="2487167"/>
            <a:chExt cx="4977130" cy="254000"/>
          </a:xfrm>
        </p:grpSpPr>
        <p:pic>
          <p:nvPicPr>
            <p:cNvPr id="303" name="object 93">
              <a:extLst>
                <a:ext uri="{FF2B5EF4-FFF2-40B4-BE49-F238E27FC236}">
                  <a16:creationId xmlns:a16="http://schemas.microsoft.com/office/drawing/2014/main" id="{D0AAA191-26B6-91C8-039A-538E48250B7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0820" y="2487167"/>
              <a:ext cx="4962906" cy="253746"/>
            </a:xfrm>
            <a:prstGeom prst="rect">
              <a:avLst/>
            </a:prstGeom>
          </p:spPr>
        </p:pic>
        <p:sp>
          <p:nvSpPr>
            <p:cNvPr id="304" name="object 94">
              <a:extLst>
                <a:ext uri="{FF2B5EF4-FFF2-40B4-BE49-F238E27FC236}">
                  <a16:creationId xmlns:a16="http://schemas.microsoft.com/office/drawing/2014/main" id="{529D48DC-F705-5B37-7DA3-44CF73890EBB}"/>
                </a:ext>
              </a:extLst>
            </p:cNvPr>
            <p:cNvSpPr/>
            <p:nvPr/>
          </p:nvSpPr>
          <p:spPr>
            <a:xfrm>
              <a:off x="6547104" y="2500883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5" name="object 95">
            <a:extLst>
              <a:ext uri="{FF2B5EF4-FFF2-40B4-BE49-F238E27FC236}">
                <a16:creationId xmlns:a16="http://schemas.microsoft.com/office/drawing/2014/main" id="{AF0C99C8-708E-9AED-3F3C-62AA663563C1}"/>
              </a:ext>
            </a:extLst>
          </p:cNvPr>
          <p:cNvSpPr txBox="1"/>
          <p:nvPr/>
        </p:nvSpPr>
        <p:spPr>
          <a:xfrm>
            <a:off x="6563589" y="2862290"/>
            <a:ext cx="4970145" cy="167995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1430" algn="ctr">
              <a:spcBef>
                <a:spcPts val="350"/>
              </a:spcBef>
            </a:pPr>
            <a:r>
              <a:rPr lang="en-US" sz="800" kern="0" dirty="0">
                <a:solidFill>
                  <a:srgbClr val="FFFFFF"/>
                </a:solidFill>
                <a:latin typeface="Arial MT"/>
                <a:cs typeface="Arial MT"/>
              </a:rPr>
              <a:t>Siemens Style Digital Twins + </a:t>
            </a:r>
            <a:r>
              <a:rPr lang="en-IN" sz="800" b="1" dirty="0">
                <a:solidFill>
                  <a:schemeClr val="bg1"/>
                </a:solidFill>
              </a:rPr>
              <a:t>JFE Steel J-</a:t>
            </a:r>
            <a:r>
              <a:rPr lang="en-IN" sz="800" b="1" dirty="0" err="1">
                <a:solidFill>
                  <a:schemeClr val="bg1"/>
                </a:solidFill>
              </a:rPr>
              <a:t>mAIster</a:t>
            </a:r>
            <a:r>
              <a:rPr lang="en-IN" sz="800" b="1" dirty="0">
                <a:solidFill>
                  <a:schemeClr val="bg1"/>
                </a:solidFill>
              </a:rPr>
              <a:t>® Approach</a:t>
            </a:r>
            <a:endParaRPr sz="800" kern="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grpSp>
        <p:nvGrpSpPr>
          <p:cNvPr id="306" name="object 96">
            <a:extLst>
              <a:ext uri="{FF2B5EF4-FFF2-40B4-BE49-F238E27FC236}">
                <a16:creationId xmlns:a16="http://schemas.microsoft.com/office/drawing/2014/main" id="{6A58289C-8906-499C-E01D-F786174828EE}"/>
              </a:ext>
            </a:extLst>
          </p:cNvPr>
          <p:cNvGrpSpPr/>
          <p:nvPr/>
        </p:nvGrpSpPr>
        <p:grpSpPr>
          <a:xfrm>
            <a:off x="6563589" y="3122895"/>
            <a:ext cx="4977130" cy="254000"/>
            <a:chOff x="6547104" y="2761488"/>
            <a:chExt cx="4977130" cy="254000"/>
          </a:xfrm>
        </p:grpSpPr>
        <p:pic>
          <p:nvPicPr>
            <p:cNvPr id="307" name="object 97">
              <a:extLst>
                <a:ext uri="{FF2B5EF4-FFF2-40B4-BE49-F238E27FC236}">
                  <a16:creationId xmlns:a16="http://schemas.microsoft.com/office/drawing/2014/main" id="{3E964F23-BA30-A4B4-4D48-3213BDBF88D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0820" y="2761488"/>
              <a:ext cx="4962906" cy="253746"/>
            </a:xfrm>
            <a:prstGeom prst="rect">
              <a:avLst/>
            </a:prstGeom>
          </p:spPr>
        </p:pic>
        <p:sp>
          <p:nvSpPr>
            <p:cNvPr id="308" name="object 98">
              <a:extLst>
                <a:ext uri="{FF2B5EF4-FFF2-40B4-BE49-F238E27FC236}">
                  <a16:creationId xmlns:a16="http://schemas.microsoft.com/office/drawing/2014/main" id="{12D0F5FE-BA29-D52B-D2ED-2A535B7176BB}"/>
                </a:ext>
              </a:extLst>
            </p:cNvPr>
            <p:cNvSpPr/>
            <p:nvPr/>
          </p:nvSpPr>
          <p:spPr>
            <a:xfrm>
              <a:off x="6547104" y="2775204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9" name="object 99">
            <a:extLst>
              <a:ext uri="{FF2B5EF4-FFF2-40B4-BE49-F238E27FC236}">
                <a16:creationId xmlns:a16="http://schemas.microsoft.com/office/drawing/2014/main" id="{7AAEF3D2-C64E-B45F-8FE3-5F7EA88E49A6}"/>
              </a:ext>
            </a:extLst>
          </p:cNvPr>
          <p:cNvSpPr txBox="1"/>
          <p:nvPr/>
        </p:nvSpPr>
        <p:spPr>
          <a:xfrm>
            <a:off x="6563589" y="3136611"/>
            <a:ext cx="4970145" cy="167995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0160" algn="ctr">
              <a:spcBef>
                <a:spcPts val="350"/>
              </a:spcBef>
            </a:pPr>
            <a:r>
              <a:rPr lang="en-US" sz="800" kern="0" spc="-10" dirty="0">
                <a:solidFill>
                  <a:srgbClr val="FFFFFF"/>
                </a:solidFill>
                <a:latin typeface="Arial MT"/>
                <a:cs typeface="Arial MT"/>
              </a:rPr>
              <a:t>IBM Maximo Visual Inspection + Digital Twin model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310" name="object 100">
            <a:extLst>
              <a:ext uri="{FF2B5EF4-FFF2-40B4-BE49-F238E27FC236}">
                <a16:creationId xmlns:a16="http://schemas.microsoft.com/office/drawing/2014/main" id="{A5A6EF97-C97C-3755-05F5-FCA65D9A3154}"/>
              </a:ext>
            </a:extLst>
          </p:cNvPr>
          <p:cNvSpPr txBox="1"/>
          <p:nvPr/>
        </p:nvSpPr>
        <p:spPr>
          <a:xfrm>
            <a:off x="5889725" y="1708369"/>
            <a:ext cx="589663" cy="2577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8745" algn="r">
              <a:lnSpc>
                <a:spcPct val="100099"/>
              </a:lnSpc>
              <a:spcBef>
                <a:spcPts val="90"/>
              </a:spcBef>
            </a:pPr>
            <a:r>
              <a:rPr lang="en-US" sz="800" kern="0" spc="-30" dirty="0">
                <a:solidFill>
                  <a:sysClr val="windowText" lastClr="000000"/>
                </a:solidFill>
                <a:latin typeface="Arial MT"/>
                <a:cs typeface="Arial MT"/>
              </a:rPr>
              <a:t>Problems highlighted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311" name="object 101">
            <a:extLst>
              <a:ext uri="{FF2B5EF4-FFF2-40B4-BE49-F238E27FC236}">
                <a16:creationId xmlns:a16="http://schemas.microsoft.com/office/drawing/2014/main" id="{A1D48964-2080-EF7F-F2A3-DC9B59808ED6}"/>
              </a:ext>
            </a:extLst>
          </p:cNvPr>
          <p:cNvSpPr txBox="1"/>
          <p:nvPr/>
        </p:nvSpPr>
        <p:spPr>
          <a:xfrm>
            <a:off x="5860263" y="2655154"/>
            <a:ext cx="617220" cy="2593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865" algn="r">
              <a:lnSpc>
                <a:spcPts val="950"/>
              </a:lnSpc>
              <a:spcBef>
                <a:spcPts val="90"/>
              </a:spcBef>
            </a:pPr>
            <a:r>
              <a:rPr lang="en-US" sz="800" kern="0" spc="-10" dirty="0">
                <a:solidFill>
                  <a:sysClr val="windowText" lastClr="000000"/>
                </a:solidFill>
                <a:latin typeface="Arial MT"/>
                <a:cs typeface="Arial MT"/>
              </a:rPr>
              <a:t>Solution headers</a:t>
            </a:r>
            <a:endParaRPr sz="8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</p:txBody>
      </p:sp>
      <p:sp>
        <p:nvSpPr>
          <p:cNvPr id="312" name="object 102">
            <a:extLst>
              <a:ext uri="{FF2B5EF4-FFF2-40B4-BE49-F238E27FC236}">
                <a16:creationId xmlns:a16="http://schemas.microsoft.com/office/drawing/2014/main" id="{6740B50E-A176-5F23-FA15-851BCF3B179B}"/>
              </a:ext>
            </a:extLst>
          </p:cNvPr>
          <p:cNvSpPr/>
          <p:nvPr/>
        </p:nvSpPr>
        <p:spPr>
          <a:xfrm>
            <a:off x="6501867" y="1602704"/>
            <a:ext cx="0" cy="1861185"/>
          </a:xfrm>
          <a:custGeom>
            <a:avLst/>
            <a:gdLst/>
            <a:ahLst/>
            <a:cxnLst/>
            <a:rect l="l" t="t" r="r" b="b"/>
            <a:pathLst>
              <a:path h="1861185">
                <a:moveTo>
                  <a:pt x="0" y="0"/>
                </a:moveTo>
                <a:lnTo>
                  <a:pt x="0" y="1860677"/>
                </a:lnTo>
              </a:path>
            </a:pathLst>
          </a:custGeom>
          <a:ln w="15875">
            <a:solidFill>
              <a:srgbClr val="506691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13" name="object 103">
            <a:extLst>
              <a:ext uri="{FF2B5EF4-FFF2-40B4-BE49-F238E27FC236}">
                <a16:creationId xmlns:a16="http://schemas.microsoft.com/office/drawing/2014/main" id="{F7E1F7AC-586D-3BBA-6C4C-1D063DED383E}"/>
              </a:ext>
            </a:extLst>
          </p:cNvPr>
          <p:cNvGrpSpPr/>
          <p:nvPr/>
        </p:nvGrpSpPr>
        <p:grpSpPr>
          <a:xfrm>
            <a:off x="8817394" y="3424456"/>
            <a:ext cx="448945" cy="87630"/>
            <a:chOff x="8800909" y="3063049"/>
            <a:chExt cx="448945" cy="87630"/>
          </a:xfrm>
        </p:grpSpPr>
        <p:sp>
          <p:nvSpPr>
            <p:cNvPr id="314" name="object 104">
              <a:extLst>
                <a:ext uri="{FF2B5EF4-FFF2-40B4-BE49-F238E27FC236}">
                  <a16:creationId xmlns:a16="http://schemas.microsoft.com/office/drawing/2014/main" id="{572AF1EF-D81E-BB92-FE63-DBFE71FC0CF9}"/>
                </a:ext>
              </a:extLst>
            </p:cNvPr>
            <p:cNvSpPr/>
            <p:nvPr/>
          </p:nvSpPr>
          <p:spPr>
            <a:xfrm>
              <a:off x="8805671" y="3067811"/>
              <a:ext cx="439420" cy="78105"/>
            </a:xfrm>
            <a:custGeom>
              <a:avLst/>
              <a:gdLst/>
              <a:ahLst/>
              <a:cxnLst/>
              <a:rect l="l" t="t" r="r" b="b"/>
              <a:pathLst>
                <a:path w="439420" h="78105">
                  <a:moveTo>
                    <a:pt x="438912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438912" y="77724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object 105">
              <a:extLst>
                <a:ext uri="{FF2B5EF4-FFF2-40B4-BE49-F238E27FC236}">
                  <a16:creationId xmlns:a16="http://schemas.microsoft.com/office/drawing/2014/main" id="{911187E8-66C5-37BF-AE3A-A3A44CEFB78E}"/>
                </a:ext>
              </a:extLst>
            </p:cNvPr>
            <p:cNvSpPr/>
            <p:nvPr/>
          </p:nvSpPr>
          <p:spPr>
            <a:xfrm>
              <a:off x="8805671" y="3067811"/>
              <a:ext cx="439420" cy="78105"/>
            </a:xfrm>
            <a:custGeom>
              <a:avLst/>
              <a:gdLst/>
              <a:ahLst/>
              <a:cxnLst/>
              <a:rect l="l" t="t" r="r" b="b"/>
              <a:pathLst>
                <a:path w="439420" h="78105">
                  <a:moveTo>
                    <a:pt x="0" y="77724"/>
                  </a:moveTo>
                  <a:lnTo>
                    <a:pt x="438912" y="77724"/>
                  </a:lnTo>
                  <a:lnTo>
                    <a:pt x="438912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6" name="object 106">
            <a:extLst>
              <a:ext uri="{FF2B5EF4-FFF2-40B4-BE49-F238E27FC236}">
                <a16:creationId xmlns:a16="http://schemas.microsoft.com/office/drawing/2014/main" id="{F5DC1DEF-7536-79F5-0343-1E656B4C895E}"/>
              </a:ext>
            </a:extLst>
          </p:cNvPr>
          <p:cNvSpPr txBox="1"/>
          <p:nvPr/>
        </p:nvSpPr>
        <p:spPr>
          <a:xfrm>
            <a:off x="8968588" y="3334222"/>
            <a:ext cx="1498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100" b="1" kern="0" spc="-2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1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7" name="object 108">
            <a:extLst>
              <a:ext uri="{FF2B5EF4-FFF2-40B4-BE49-F238E27FC236}">
                <a16:creationId xmlns:a16="http://schemas.microsoft.com/office/drawing/2014/main" id="{6F7DC35A-66E5-1F64-1654-C8C18294671B}"/>
              </a:ext>
            </a:extLst>
          </p:cNvPr>
          <p:cNvSpPr/>
          <p:nvPr/>
        </p:nvSpPr>
        <p:spPr>
          <a:xfrm>
            <a:off x="656565" y="1412967"/>
            <a:ext cx="5061585" cy="0"/>
          </a:xfrm>
          <a:custGeom>
            <a:avLst/>
            <a:gdLst/>
            <a:ahLst/>
            <a:cxnLst/>
            <a:rect l="l" t="t" r="r" b="b"/>
            <a:pathLst>
              <a:path w="5061585">
                <a:moveTo>
                  <a:pt x="0" y="0"/>
                </a:moveTo>
                <a:lnTo>
                  <a:pt x="50612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8" name="object 109">
            <a:extLst>
              <a:ext uri="{FF2B5EF4-FFF2-40B4-BE49-F238E27FC236}">
                <a16:creationId xmlns:a16="http://schemas.microsoft.com/office/drawing/2014/main" id="{8A232742-B461-4DB2-32B6-B7D5192B44D8}"/>
              </a:ext>
            </a:extLst>
          </p:cNvPr>
          <p:cNvSpPr/>
          <p:nvPr/>
        </p:nvSpPr>
        <p:spPr>
          <a:xfrm>
            <a:off x="5868644" y="1412967"/>
            <a:ext cx="5714365" cy="0"/>
          </a:xfrm>
          <a:custGeom>
            <a:avLst/>
            <a:gdLst/>
            <a:ahLst/>
            <a:cxnLst/>
            <a:rect l="l" t="t" r="r" b="b"/>
            <a:pathLst>
              <a:path w="5714365">
                <a:moveTo>
                  <a:pt x="0" y="0"/>
                </a:moveTo>
                <a:lnTo>
                  <a:pt x="571385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9" name="object 44">
            <a:extLst>
              <a:ext uri="{FF2B5EF4-FFF2-40B4-BE49-F238E27FC236}">
                <a16:creationId xmlns:a16="http://schemas.microsoft.com/office/drawing/2014/main" id="{938B18D7-CFCE-A683-AD0F-652CAF76142D}"/>
              </a:ext>
            </a:extLst>
          </p:cNvPr>
          <p:cNvSpPr txBox="1"/>
          <p:nvPr/>
        </p:nvSpPr>
        <p:spPr>
          <a:xfrm>
            <a:off x="664578" y="1179862"/>
            <a:ext cx="542226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en-US" sz="1200" b="1" kern="0" spc="-20" dirty="0">
                <a:solidFill>
                  <a:sysClr val="windowText" lastClr="000000"/>
                </a:solidFill>
                <a:latin typeface="Arial"/>
                <a:cs typeface="Arial"/>
              </a:rPr>
              <a:t>Current Problems Identified can be solved by…</a:t>
            </a:r>
            <a:endParaRPr sz="1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1" name="Rectangle: Diagonal Corners Rounded 320">
            <a:extLst>
              <a:ext uri="{FF2B5EF4-FFF2-40B4-BE49-F238E27FC236}">
                <a16:creationId xmlns:a16="http://schemas.microsoft.com/office/drawing/2014/main" id="{F2D18D85-FD37-705D-ED18-AE75D8312D30}"/>
              </a:ext>
            </a:extLst>
          </p:cNvPr>
          <p:cNvSpPr/>
          <p:nvPr/>
        </p:nvSpPr>
        <p:spPr>
          <a:xfrm>
            <a:off x="729717" y="3664114"/>
            <a:ext cx="1730741" cy="3068053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3" name="Rectangle: Diagonal Corners Rounded 322">
            <a:extLst>
              <a:ext uri="{FF2B5EF4-FFF2-40B4-BE49-F238E27FC236}">
                <a16:creationId xmlns:a16="http://schemas.microsoft.com/office/drawing/2014/main" id="{294C8F0D-3BEF-3768-645E-32540CD4CB13}"/>
              </a:ext>
            </a:extLst>
          </p:cNvPr>
          <p:cNvSpPr/>
          <p:nvPr/>
        </p:nvSpPr>
        <p:spPr>
          <a:xfrm>
            <a:off x="2722949" y="3664114"/>
            <a:ext cx="1730741" cy="3068053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4" name="Rectangle: Diagonal Corners Rounded 323">
            <a:extLst>
              <a:ext uri="{FF2B5EF4-FFF2-40B4-BE49-F238E27FC236}">
                <a16:creationId xmlns:a16="http://schemas.microsoft.com/office/drawing/2014/main" id="{35FCBC81-A53A-D6DD-24F1-53BA98BE5024}"/>
              </a:ext>
            </a:extLst>
          </p:cNvPr>
          <p:cNvSpPr/>
          <p:nvPr/>
        </p:nvSpPr>
        <p:spPr>
          <a:xfrm>
            <a:off x="4873996" y="3664114"/>
            <a:ext cx="1730741" cy="3068053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5" name="Rectangle: Diagonal Corners Rounded 324">
            <a:extLst>
              <a:ext uri="{FF2B5EF4-FFF2-40B4-BE49-F238E27FC236}">
                <a16:creationId xmlns:a16="http://schemas.microsoft.com/office/drawing/2014/main" id="{831B4D24-1627-9FDD-1F73-A6D421D57D2A}"/>
              </a:ext>
            </a:extLst>
          </p:cNvPr>
          <p:cNvSpPr/>
          <p:nvPr/>
        </p:nvSpPr>
        <p:spPr>
          <a:xfrm>
            <a:off x="7025043" y="3655562"/>
            <a:ext cx="1730741" cy="3068053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6" name="Rectangle: Diagonal Corners Rounded 325">
            <a:extLst>
              <a:ext uri="{FF2B5EF4-FFF2-40B4-BE49-F238E27FC236}">
                <a16:creationId xmlns:a16="http://schemas.microsoft.com/office/drawing/2014/main" id="{5ED954A6-638B-818A-3EFC-0A516C19BA80}"/>
              </a:ext>
            </a:extLst>
          </p:cNvPr>
          <p:cNvSpPr/>
          <p:nvPr/>
        </p:nvSpPr>
        <p:spPr>
          <a:xfrm>
            <a:off x="9307270" y="3664114"/>
            <a:ext cx="1730741" cy="3068053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27" name="object 84">
            <a:extLst>
              <a:ext uri="{FF2B5EF4-FFF2-40B4-BE49-F238E27FC236}">
                <a16:creationId xmlns:a16="http://schemas.microsoft.com/office/drawing/2014/main" id="{822A8B98-A823-DA9A-7B25-C6DE239A791A}"/>
              </a:ext>
            </a:extLst>
          </p:cNvPr>
          <p:cNvGrpSpPr/>
          <p:nvPr/>
        </p:nvGrpSpPr>
        <p:grpSpPr>
          <a:xfrm>
            <a:off x="522655" y="3954356"/>
            <a:ext cx="10824795" cy="258445"/>
            <a:chOff x="6547104" y="1943100"/>
            <a:chExt cx="4977130" cy="258445"/>
          </a:xfrm>
          <a:solidFill>
            <a:schemeClr val="bg2">
              <a:lumMod val="25000"/>
            </a:schemeClr>
          </a:solidFill>
        </p:grpSpPr>
        <p:pic>
          <p:nvPicPr>
            <p:cNvPr id="328" name="object 85">
              <a:extLst>
                <a:ext uri="{FF2B5EF4-FFF2-40B4-BE49-F238E27FC236}">
                  <a16:creationId xmlns:a16="http://schemas.microsoft.com/office/drawing/2014/main" id="{0953B6E6-AF7B-7BE7-C670-EC5D5DFD100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0820" y="1943100"/>
              <a:ext cx="4962906" cy="258317"/>
            </a:xfrm>
            <a:prstGeom prst="rect">
              <a:avLst/>
            </a:prstGeom>
            <a:grpFill/>
          </p:spPr>
        </p:pic>
        <p:sp>
          <p:nvSpPr>
            <p:cNvPr id="329" name="object 86">
              <a:extLst>
                <a:ext uri="{FF2B5EF4-FFF2-40B4-BE49-F238E27FC236}">
                  <a16:creationId xmlns:a16="http://schemas.microsoft.com/office/drawing/2014/main" id="{19EE6803-CB57-A5D6-D805-01CE9656887A}"/>
                </a:ext>
              </a:extLst>
            </p:cNvPr>
            <p:cNvSpPr/>
            <p:nvPr/>
          </p:nvSpPr>
          <p:spPr>
            <a:xfrm>
              <a:off x="6547104" y="1956816"/>
              <a:ext cx="4970145" cy="215265"/>
            </a:xfrm>
            <a:custGeom>
              <a:avLst/>
              <a:gdLst/>
              <a:ahLst/>
              <a:cxnLst/>
              <a:rect l="l" t="t" r="r" b="b"/>
              <a:pathLst>
                <a:path w="4970145" h="215264">
                  <a:moveTo>
                    <a:pt x="4969763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4969763" y="214884"/>
                  </a:lnTo>
                  <a:lnTo>
                    <a:pt x="496976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30" name="object 84">
            <a:extLst>
              <a:ext uri="{FF2B5EF4-FFF2-40B4-BE49-F238E27FC236}">
                <a16:creationId xmlns:a16="http://schemas.microsoft.com/office/drawing/2014/main" id="{91ADE648-FA9B-4111-BC3F-472264898B6B}"/>
              </a:ext>
            </a:extLst>
          </p:cNvPr>
          <p:cNvGrpSpPr/>
          <p:nvPr/>
        </p:nvGrpSpPr>
        <p:grpSpPr>
          <a:xfrm>
            <a:off x="522655" y="4320135"/>
            <a:ext cx="10824795" cy="258445"/>
            <a:chOff x="6547104" y="1943100"/>
            <a:chExt cx="4977130" cy="258445"/>
          </a:xfrm>
          <a:solidFill>
            <a:schemeClr val="bg2">
              <a:lumMod val="50000"/>
            </a:schemeClr>
          </a:solidFill>
        </p:grpSpPr>
        <p:pic>
          <p:nvPicPr>
            <p:cNvPr id="331" name="object 85">
              <a:extLst>
                <a:ext uri="{FF2B5EF4-FFF2-40B4-BE49-F238E27FC236}">
                  <a16:creationId xmlns:a16="http://schemas.microsoft.com/office/drawing/2014/main" id="{41244BBC-BF3B-59ED-66F5-618B463716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0820" y="1943100"/>
              <a:ext cx="4962906" cy="258317"/>
            </a:xfrm>
            <a:prstGeom prst="rect">
              <a:avLst/>
            </a:prstGeom>
            <a:grpFill/>
          </p:spPr>
        </p:pic>
        <p:sp>
          <p:nvSpPr>
            <p:cNvPr id="332" name="object 86">
              <a:extLst>
                <a:ext uri="{FF2B5EF4-FFF2-40B4-BE49-F238E27FC236}">
                  <a16:creationId xmlns:a16="http://schemas.microsoft.com/office/drawing/2014/main" id="{EE547E70-37B7-C982-372E-81333C0827C7}"/>
                </a:ext>
              </a:extLst>
            </p:cNvPr>
            <p:cNvSpPr/>
            <p:nvPr/>
          </p:nvSpPr>
          <p:spPr>
            <a:xfrm>
              <a:off x="6547104" y="1956816"/>
              <a:ext cx="4970145" cy="215265"/>
            </a:xfrm>
            <a:custGeom>
              <a:avLst/>
              <a:gdLst/>
              <a:ahLst/>
              <a:cxnLst/>
              <a:rect l="l" t="t" r="r" b="b"/>
              <a:pathLst>
                <a:path w="4970145" h="215264">
                  <a:moveTo>
                    <a:pt x="4969763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4969763" y="214884"/>
                  </a:lnTo>
                  <a:lnTo>
                    <a:pt x="496976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3" name="TextBox 332">
            <a:extLst>
              <a:ext uri="{FF2B5EF4-FFF2-40B4-BE49-F238E27FC236}">
                <a16:creationId xmlns:a16="http://schemas.microsoft.com/office/drawing/2014/main" id="{650B0DC4-D3E5-B8C9-8D2F-98BB4F59B238}"/>
              </a:ext>
            </a:extLst>
          </p:cNvPr>
          <p:cNvSpPr txBox="1"/>
          <p:nvPr/>
        </p:nvSpPr>
        <p:spPr>
          <a:xfrm>
            <a:off x="729716" y="3954217"/>
            <a:ext cx="1730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Raw Material management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537F202A-BDF4-8FC2-9B9B-0F47A4CA30E9}"/>
              </a:ext>
            </a:extLst>
          </p:cNvPr>
          <p:cNvSpPr txBox="1"/>
          <p:nvPr/>
        </p:nvSpPr>
        <p:spPr>
          <a:xfrm>
            <a:off x="4994892" y="3941388"/>
            <a:ext cx="1730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Production optimization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ACAFB85C-1D52-6A20-509B-65186E882423}"/>
              </a:ext>
            </a:extLst>
          </p:cNvPr>
          <p:cNvSpPr txBox="1"/>
          <p:nvPr/>
        </p:nvSpPr>
        <p:spPr>
          <a:xfrm>
            <a:off x="2708862" y="3941388"/>
            <a:ext cx="1730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Energy Efficiency Solutions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527067D-C7B2-A303-B7A2-2815A7CF2AD1}"/>
              </a:ext>
            </a:extLst>
          </p:cNvPr>
          <p:cNvSpPr txBox="1"/>
          <p:nvPr/>
        </p:nvSpPr>
        <p:spPr>
          <a:xfrm>
            <a:off x="7091415" y="3951063"/>
            <a:ext cx="1730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Predictive Maintenance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0089965-680E-D947-9CD0-A88D20638538}"/>
              </a:ext>
            </a:extLst>
          </p:cNvPr>
          <p:cNvSpPr txBox="1"/>
          <p:nvPr/>
        </p:nvSpPr>
        <p:spPr>
          <a:xfrm>
            <a:off x="9255552" y="3948126"/>
            <a:ext cx="1879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Quality Control Improvement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8E663FEA-6C0E-C5BD-A2EB-15782A90492A}"/>
              </a:ext>
            </a:extLst>
          </p:cNvPr>
          <p:cNvSpPr txBox="1"/>
          <p:nvPr/>
        </p:nvSpPr>
        <p:spPr>
          <a:xfrm>
            <a:off x="523374" y="4295433"/>
            <a:ext cx="10822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Technology Stack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C6D38F13-6321-C89C-5B7A-2BE5153B0CDB}"/>
              </a:ext>
            </a:extLst>
          </p:cNvPr>
          <p:cNvSpPr txBox="1"/>
          <p:nvPr/>
        </p:nvSpPr>
        <p:spPr>
          <a:xfrm>
            <a:off x="902348" y="4693610"/>
            <a:ext cx="1354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IBM Watson Supply chain Intelligence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 err="1">
                <a:solidFill>
                  <a:schemeClr val="bg1"/>
                </a:solidFill>
              </a:rPr>
              <a:t>Mahanttan</a:t>
            </a:r>
            <a:r>
              <a:rPr lang="en-US" sz="1200" dirty="0">
                <a:solidFill>
                  <a:schemeClr val="bg1"/>
                </a:solidFill>
              </a:rPr>
              <a:t> Active Allocation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Sterling OMS Integration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0A9BE7E-9DFE-F497-7695-4FC7E5CF94C6}"/>
              </a:ext>
            </a:extLst>
          </p:cNvPr>
          <p:cNvSpPr txBox="1"/>
          <p:nvPr/>
        </p:nvSpPr>
        <p:spPr>
          <a:xfrm>
            <a:off x="2930624" y="4751145"/>
            <a:ext cx="135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IoT Sensor Networks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IBM Watson IoT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Digital Twin Energy Models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67D7A71-1C8F-1661-0983-786CB8007532}"/>
              </a:ext>
            </a:extLst>
          </p:cNvPr>
          <p:cNvSpPr txBox="1"/>
          <p:nvPr/>
        </p:nvSpPr>
        <p:spPr>
          <a:xfrm>
            <a:off x="5062356" y="4763040"/>
            <a:ext cx="1354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Manhattan Active WMS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IBM Maximo Visual Inspection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Siemens-style Digital Twin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C5622EC7-59F2-4F9B-7EA6-7DA0CC989FD2}"/>
              </a:ext>
            </a:extLst>
          </p:cNvPr>
          <p:cNvSpPr txBox="1"/>
          <p:nvPr/>
        </p:nvSpPr>
        <p:spPr>
          <a:xfrm>
            <a:off x="7213403" y="4763040"/>
            <a:ext cx="1354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IBM Watson IoT Predictive Analytics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JFE Steel J-</a:t>
            </a:r>
            <a:r>
              <a:rPr lang="en-US" sz="1200" dirty="0" err="1">
                <a:solidFill>
                  <a:schemeClr val="bg1"/>
                </a:solidFill>
              </a:rPr>
              <a:t>mAIster</a:t>
            </a:r>
            <a:r>
              <a:rPr lang="en-US" sz="1200" dirty="0">
                <a:solidFill>
                  <a:schemeClr val="bg1"/>
                </a:solidFill>
              </a:rPr>
              <a:t> Approach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IoT Integration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C419CDC-FBFC-5AE6-83AA-DD8DB2570C04}"/>
              </a:ext>
            </a:extLst>
          </p:cNvPr>
          <p:cNvSpPr txBox="1"/>
          <p:nvPr/>
        </p:nvSpPr>
        <p:spPr>
          <a:xfrm>
            <a:off x="9479309" y="4747648"/>
            <a:ext cx="1354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IBM Maximo Visual Inspection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Manhattan Active Quality Management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Computer Vision + Acoustic Analysis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33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3591</Words>
  <Application>Microsoft Office PowerPoint</Application>
  <PresentationFormat>Widescreen</PresentationFormat>
  <Paragraphs>635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MT</vt:lpstr>
      <vt:lpstr>Calibri</vt:lpstr>
      <vt:lpstr>Calibri Light</vt:lpstr>
      <vt:lpstr>Georgia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Gyanesh Samanta</dc:creator>
  <cp:lastModifiedBy>Gyanesh Samanta</cp:lastModifiedBy>
  <cp:revision>9</cp:revision>
  <dcterms:created xsi:type="dcterms:W3CDTF">2025-08-27T13:39:11Z</dcterms:created>
  <dcterms:modified xsi:type="dcterms:W3CDTF">2025-09-01T17:05:49Z</dcterms:modified>
</cp:coreProperties>
</file>